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notesMasterIdLst>
    <p:notesMasterId r:id="rId13"/>
  </p:notesMasterIdLst>
  <p:sldIdLst>
    <p:sldId id="256" r:id="rId5"/>
    <p:sldId id="257" r:id="rId6"/>
    <p:sldId id="270" r:id="rId7"/>
    <p:sldId id="258" r:id="rId8"/>
    <p:sldId id="271" r:id="rId9"/>
    <p:sldId id="268" r:id="rId10"/>
    <p:sldId id="26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D8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29"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03C1B-21DA-412D-950B-B3662C9D0EA4}" type="datetimeFigureOut">
              <a:rPr lang="da-DK" smtClean="0"/>
              <a:t>15-11-2019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7E494-A80B-489E-A17E-759D4B631E31}" type="slidenum">
              <a:rPr lang="da-DK" smtClean="0"/>
              <a:t>‹nr.›</a:t>
            </a:fld>
            <a:endParaRPr lang="da-DK"/>
          </a:p>
        </p:txBody>
      </p:sp>
    </p:spTree>
    <p:extLst>
      <p:ext uri="{BB962C8B-B14F-4D97-AF65-F5344CB8AC3E}">
        <p14:creationId xmlns:p14="http://schemas.microsoft.com/office/powerpoint/2010/main" val="131643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6A7E494-A80B-489E-A17E-759D4B631E31}" type="slidenum">
              <a:rPr lang="da-DK" smtClean="0"/>
              <a:t>1</a:t>
            </a:fld>
            <a:endParaRPr lang="da-DK"/>
          </a:p>
        </p:txBody>
      </p:sp>
    </p:spTree>
    <p:extLst>
      <p:ext uri="{BB962C8B-B14F-4D97-AF65-F5344CB8AC3E}">
        <p14:creationId xmlns:p14="http://schemas.microsoft.com/office/powerpoint/2010/main" val="271737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6A7E494-A80B-489E-A17E-759D4B631E31}" type="slidenum">
              <a:rPr lang="da-DK" smtClean="0"/>
              <a:t>2</a:t>
            </a:fld>
            <a:endParaRPr lang="da-DK"/>
          </a:p>
        </p:txBody>
      </p:sp>
    </p:spTree>
    <p:extLst>
      <p:ext uri="{BB962C8B-B14F-4D97-AF65-F5344CB8AC3E}">
        <p14:creationId xmlns:p14="http://schemas.microsoft.com/office/powerpoint/2010/main" val="233972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6A7E494-A80B-489E-A17E-759D4B631E31}" type="slidenum">
              <a:rPr lang="da-DK" smtClean="0"/>
              <a:t>3</a:t>
            </a:fld>
            <a:endParaRPr lang="da-DK"/>
          </a:p>
        </p:txBody>
      </p:sp>
    </p:spTree>
    <p:extLst>
      <p:ext uri="{BB962C8B-B14F-4D97-AF65-F5344CB8AC3E}">
        <p14:creationId xmlns:p14="http://schemas.microsoft.com/office/powerpoint/2010/main" val="144305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6A7E494-A80B-489E-A17E-759D4B631E31}" type="slidenum">
              <a:rPr lang="da-DK" smtClean="0"/>
              <a:t>6</a:t>
            </a:fld>
            <a:endParaRPr lang="da-DK"/>
          </a:p>
        </p:txBody>
      </p:sp>
    </p:spTree>
    <p:extLst>
      <p:ext uri="{BB962C8B-B14F-4D97-AF65-F5344CB8AC3E}">
        <p14:creationId xmlns:p14="http://schemas.microsoft.com/office/powerpoint/2010/main" val="313239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6A7E494-A80B-489E-A17E-759D4B631E31}" type="slidenum">
              <a:rPr lang="da-DK" smtClean="0"/>
              <a:t>8</a:t>
            </a:fld>
            <a:endParaRPr lang="da-DK"/>
          </a:p>
        </p:txBody>
      </p:sp>
    </p:spTree>
    <p:extLst>
      <p:ext uri="{BB962C8B-B14F-4D97-AF65-F5344CB8AC3E}">
        <p14:creationId xmlns:p14="http://schemas.microsoft.com/office/powerpoint/2010/main" val="2678494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8947" y="3506348"/>
            <a:ext cx="8973437"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587700" y="4437112"/>
            <a:ext cx="8928992"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smtClean="0"/>
              <a:t>11/15/2019</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a:t>
              </a:t>
            </a:r>
            <a:endParaRPr lang="en-US" dirty="0"/>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smtClean="0"/>
              <a:pPr/>
              <a:t>‹nr.›</a:t>
            </a:fld>
            <a:endParaRPr lang="en-US" dirty="0"/>
          </a:p>
        </p:txBody>
      </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7200" y="6055201"/>
            <a:ext cx="1526400" cy="485469"/>
          </a:xfrm>
          <a:prstGeom prst="rect">
            <a:avLst/>
          </a:prstGeom>
        </p:spPr>
      </p:pic>
      <p:grpSp>
        <p:nvGrpSpPr>
          <p:cNvPr id="12" name="KombitShape"/>
          <p:cNvGrpSpPr/>
          <p:nvPr/>
        </p:nvGrpSpPr>
        <p:grpSpPr>
          <a:xfrm>
            <a:off x="5166000" y="-143168"/>
            <a:ext cx="7637386" cy="4618506"/>
            <a:chOff x="2117378" y="-143168"/>
            <a:chExt cx="7637386" cy="4618506"/>
          </a:xfrm>
          <a:solidFill>
            <a:schemeClr val="bg1"/>
          </a:solidFill>
        </p:grpSpPr>
        <p:sp>
          <p:nvSpPr>
            <p:cNvPr id="13"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4" name="Rektangel 13"/>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15"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95389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623392" y="576000"/>
            <a:ext cx="6094909" cy="841638"/>
          </a:xfrm>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smtClean="0"/>
              <a:t>11/15/2019</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‹nr.›</a:t>
            </a:fld>
            <a:endParaRPr lang="en-US" dirty="0"/>
          </a:p>
        </p:txBody>
      </p:sp>
      <p:sp>
        <p:nvSpPr>
          <p:cNvPr id="7" name="Pladsholder til billede 6" descr="[logo:BlackWhite]"/>
          <p:cNvSpPr>
            <a:spLocks noGrp="1" noChangeAspect="1"/>
          </p:cNvSpPr>
          <p:nvPr>
            <p:ph type="pic" sz="quarter" idx="13" hasCustomPrompt="1"/>
          </p:nvPr>
        </p:nvSpPr>
        <p:spPr>
          <a:xfrm>
            <a:off x="6718301" y="0"/>
            <a:ext cx="5473700" cy="6858000"/>
          </a:xfrm>
          <a:solidFill>
            <a:schemeClr val="bg1">
              <a:lumMod val="75000"/>
            </a:schemeClr>
          </a:solidFill>
          <a:ln>
            <a:noFill/>
          </a:ln>
        </p:spPr>
        <p:txBody>
          <a:bodyPr lIns="540000" tIns="1440000" rIns="540000" anchor="t"/>
          <a:lstStyle>
            <a:lvl1pPr>
              <a:defRPr sz="1600" baseline="0"/>
            </a:lvl1pPr>
          </a:lstStyle>
          <a:p>
            <a:r>
              <a:rPr lang="da-DK" dirty="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7" y="1583532"/>
            <a:ext cx="5758556" cy="410403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9" name="Pladsholder til tekst 8"/>
          <p:cNvSpPr>
            <a:spLocks noGrp="1"/>
          </p:cNvSpPr>
          <p:nvPr>
            <p:ph type="body" sz="quarter" idx="15"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116925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smtClean="0"/>
              <a:t>11/15/2019</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‹nr.›</a:t>
            </a:fld>
            <a:endParaRPr lang="en-US" dirty="0"/>
          </a:p>
        </p:txBody>
      </p:sp>
      <p:sp>
        <p:nvSpPr>
          <p:cNvPr id="7" name="Pladsholder til billede 6"/>
          <p:cNvSpPr>
            <a:spLocks noGrp="1" noChangeAspect="1"/>
          </p:cNvSpPr>
          <p:nvPr>
            <p:ph type="pic" sz="quarter" idx="13" hasCustomPrompt="1"/>
          </p:nvPr>
        </p:nvSpPr>
        <p:spPr>
          <a:xfrm>
            <a:off x="6240000" y="1587501"/>
            <a:ext cx="5280000" cy="4103689"/>
          </a:xfrm>
          <a:solidFill>
            <a:schemeClr val="bg1">
              <a:lumMod val="75000"/>
            </a:schemeClr>
          </a:solidFill>
          <a:ln>
            <a:noFill/>
          </a:ln>
        </p:spPr>
        <p:txBody>
          <a:bodyPr lIns="800000" tIns="1100000" rIns="800000" anchor="t"/>
          <a:lstStyle>
            <a:lvl1pPr>
              <a:defRPr sz="1600" baseline="0"/>
            </a:lvl1pPr>
          </a:lstStyle>
          <a:p>
            <a:r>
              <a:rPr lang="da-DK" dirty="0"/>
              <a:t>Klik først her på knappen i midten for at indsætte et billede.</a:t>
            </a:r>
            <a:endParaRPr lang="en-US" dirty="0"/>
          </a:p>
        </p:txBody>
      </p:sp>
      <p:sp>
        <p:nvSpPr>
          <p:cNvPr id="9" name="Pladsholder til billede 8"/>
          <p:cNvSpPr>
            <a:spLocks noGrp="1" noChangeAspect="1"/>
          </p:cNvSpPr>
          <p:nvPr>
            <p:ph type="pic" sz="quarter" idx="14" hasCustomPrompt="1"/>
          </p:nvPr>
        </p:nvSpPr>
        <p:spPr>
          <a:xfrm>
            <a:off x="623392" y="1581151"/>
            <a:ext cx="5280587" cy="4079875"/>
          </a:xfrm>
          <a:solidFill>
            <a:schemeClr val="bg1">
              <a:lumMod val="75000"/>
            </a:schemeClr>
          </a:solidFill>
          <a:ln>
            <a:noFill/>
          </a:ln>
        </p:spPr>
        <p:txBody>
          <a:bodyPr vert="horz" lIns="800000" tIns="1100000" rIns="800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r>
              <a:rPr lang="da-DK" dirty="0"/>
              <a:t>Klik så her på knappen i midten for at indsætte et billede.</a:t>
            </a:r>
            <a:endParaRPr lang="en-US" dirty="0"/>
          </a:p>
        </p:txBody>
      </p:sp>
    </p:spTree>
    <p:extLst>
      <p:ext uri="{BB962C8B-B14F-4D97-AF65-F5344CB8AC3E}">
        <p14:creationId xmlns:p14="http://schemas.microsoft.com/office/powerpoint/2010/main" val="165873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a:t>Klik for at redigere titeltypografien i masteren</a:t>
            </a:r>
            <a:endParaRPr lang="en-US" dirty="0"/>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smtClean="0"/>
              <a:t>11/15/2019</a:t>
            </a:fld>
            <a:endParaRPr lang="en-US" dirty="0"/>
          </a:p>
        </p:txBody>
      </p:sp>
      <p:sp>
        <p:nvSpPr>
          <p:cNvPr id="5" name="Pladsholder til sidefod 4"/>
          <p:cNvSpPr>
            <a:spLocks noGrp="1"/>
          </p:cNvSpPr>
          <p:nvPr>
            <p:ph type="ftr" sz="quarter" idx="11"/>
          </p:nvPr>
        </p:nvSpPr>
        <p:spPr/>
        <p:txBody>
          <a:bodyPr/>
          <a:lstStyle/>
          <a:p>
            <a:r>
              <a:rPr lang="en-US"/>
              <a:t>
              </a:t>
            </a:r>
            <a:endParaRPr lang="en-US" dirty="0"/>
          </a:p>
        </p:txBody>
      </p:sp>
      <p:sp>
        <p:nvSpPr>
          <p:cNvPr id="6" name="Pladsholder til diasnummer 5"/>
          <p:cNvSpPr>
            <a:spLocks noGrp="1"/>
          </p:cNvSpPr>
          <p:nvPr>
            <p:ph type="sldNum" sz="quarter" idx="12"/>
          </p:nvPr>
        </p:nvSpPr>
        <p:spPr/>
        <p:txBody>
          <a:bodyPr/>
          <a:lstStyle/>
          <a:p>
            <a:fld id="{5D63841E-FDE4-4F95-B5AA-F5EB88A7EDBE}" type="slidenum">
              <a:rPr lang="en-US" smtClean="0"/>
              <a:t>‹nr.›</a:t>
            </a:fld>
            <a:endParaRPr lang="en-US" dirty="0"/>
          </a:p>
        </p:txBody>
      </p:sp>
    </p:spTree>
    <p:extLst>
      <p:ext uri="{BB962C8B-B14F-4D97-AF65-F5344CB8AC3E}">
        <p14:creationId xmlns:p14="http://schemas.microsoft.com/office/powerpoint/2010/main" val="390247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2255573" y="6723138"/>
            <a:ext cx="72008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smtClean="0"/>
              <a:t>11/15/2019</a:t>
            </a:fld>
            <a:endParaRPr lang="en-US"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smtClean="0"/>
              <a:pPr/>
              <a:t>‹nr.›</a:t>
            </a:fld>
            <a:endParaRPr lang="en-US" dirty="0"/>
          </a:p>
        </p:txBody>
      </p:sp>
    </p:spTree>
    <p:extLst>
      <p:ext uri="{BB962C8B-B14F-4D97-AF65-F5344CB8AC3E}">
        <p14:creationId xmlns:p14="http://schemas.microsoft.com/office/powerpoint/2010/main" val="11109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10177200" y="6063820"/>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el 1"/>
          <p:cNvSpPr>
            <a:spLocks noGrp="1"/>
          </p:cNvSpPr>
          <p:nvPr>
            <p:ph type="title" hasCustomPrompt="1"/>
          </p:nvPr>
        </p:nvSpPr>
        <p:spPr>
          <a:xfrm>
            <a:off x="2255573" y="1556793"/>
            <a:ext cx="7296811"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smtClean="0"/>
              <a:t>11/15/2019</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a:t>
              </a:t>
            </a:r>
            <a:endParaRPr lang="en-US" dirty="0"/>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smtClean="0"/>
              <a:pPr/>
              <a:t>‹nr.›</a:t>
            </a:fld>
            <a:endParaRPr lang="en-US" dirty="0"/>
          </a:p>
        </p:txBody>
      </p:sp>
    </p:spTree>
    <p:extLst>
      <p:ext uri="{BB962C8B-B14F-4D97-AF65-F5344CB8AC3E}">
        <p14:creationId xmlns:p14="http://schemas.microsoft.com/office/powerpoint/2010/main" val="402423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A20235F4-D8D1-40DD-8C02-7CB6E5C72073}" type="datetimeFigureOut">
              <a:rPr lang="en-US" smtClean="0"/>
              <a:t>11/15/2019</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t>‹nr.›</a:t>
            </a:fld>
            <a:endParaRPr lang="en-US" dirty="0"/>
          </a:p>
        </p:txBody>
      </p:sp>
    </p:spTree>
    <p:extLst>
      <p:ext uri="{BB962C8B-B14F-4D97-AF65-F5344CB8AC3E}">
        <p14:creationId xmlns:p14="http://schemas.microsoft.com/office/powerpoint/2010/main" val="256956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smtClean="0"/>
              <a:t>11/15/2019</a:t>
            </a:fld>
            <a:endParaRPr lang="en-US" dirty="0"/>
          </a:p>
        </p:txBody>
      </p:sp>
      <p:sp>
        <p:nvSpPr>
          <p:cNvPr id="3" name="Pladsholder til sidefod 2"/>
          <p:cNvSpPr>
            <a:spLocks noGrp="1"/>
          </p:cNvSpPr>
          <p:nvPr>
            <p:ph type="ftr" sz="quarter" idx="11"/>
          </p:nvPr>
        </p:nvSpPr>
        <p:spPr/>
        <p:txBody>
          <a:bodyPr/>
          <a:lstStyle/>
          <a:p>
            <a:r>
              <a:rPr lang="en-US"/>
              <a:t>
              </a:t>
            </a:r>
            <a:endParaRPr lang="en-US" dirty="0"/>
          </a:p>
        </p:txBody>
      </p:sp>
      <p:sp>
        <p:nvSpPr>
          <p:cNvPr id="4" name="Pladsholder til diasnummer 3"/>
          <p:cNvSpPr>
            <a:spLocks noGrp="1"/>
          </p:cNvSpPr>
          <p:nvPr>
            <p:ph type="sldNum" sz="quarter" idx="12"/>
          </p:nvPr>
        </p:nvSpPr>
        <p:spPr/>
        <p:txBody>
          <a:bodyPr/>
          <a:lstStyle/>
          <a:p>
            <a:fld id="{5D63841E-FDE4-4F95-B5AA-F5EB88A7EDBE}" type="slidenum">
              <a:rPr lang="en-US" smtClean="0"/>
              <a:t>‹nr.›</a:t>
            </a:fld>
            <a:endParaRPr lang="en-US" dirty="0"/>
          </a:p>
        </p:txBody>
      </p:sp>
    </p:spTree>
    <p:extLst>
      <p:ext uri="{BB962C8B-B14F-4D97-AF65-F5344CB8AC3E}">
        <p14:creationId xmlns:p14="http://schemas.microsoft.com/office/powerpoint/2010/main" val="314833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12192000" cy="6858000"/>
          </a:xfrm>
          <a:solidFill>
            <a:schemeClr val="bg1">
              <a:lumMod val="75000"/>
            </a:schemeClr>
          </a:solidFill>
        </p:spPr>
        <p:txBody>
          <a:bodyPr lIns="540000" rIns="6480000" anchor="ctr" anchorCtr="0"/>
          <a:lstStyle>
            <a:lvl1pPr algn="l">
              <a:tabLst/>
              <a:defRPr sz="1600" baseline="0"/>
            </a:lvl1pPr>
          </a:lstStyle>
          <a:p>
            <a:r>
              <a:rPr lang="da-DK" dirty="0"/>
              <a:t>Klik på knappen i midten for at indsætte et billede. Billedet fjernes igen ved at trykke DELETE på tastaturet. (Klik Nulstil på fanen HJEM, hvis du ikke kan se tekstboks/logo.)</a:t>
            </a:r>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smtClean="0"/>
              <a:t>11/15/2019</a:t>
            </a:fld>
            <a:endParaRPr lang="en-US"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a:t>
              </a:t>
            </a:r>
            <a:endParaRPr lang="en-US"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smtClean="0"/>
              <a:pPr/>
              <a:t>‹nr.›</a:t>
            </a:fld>
            <a:endParaRPr lang="en-US" dirty="0"/>
          </a:p>
        </p:txBody>
      </p:sp>
      <p:sp>
        <p:nvSpPr>
          <p:cNvPr id="6" name="Pladsholder til tekst 5"/>
          <p:cNvSpPr>
            <a:spLocks noGrp="1"/>
          </p:cNvSpPr>
          <p:nvPr>
            <p:ph type="body" sz="quarter" idx="17"/>
          </p:nvPr>
        </p:nvSpPr>
        <p:spPr>
          <a:xfrm>
            <a:off x="6288021" y="468000"/>
            <a:ext cx="5219627" cy="5256000"/>
          </a:xfrm>
          <a:solidFill>
            <a:schemeClr val="bg1">
              <a:alpha val="70000"/>
            </a:schemeClr>
          </a:solidFill>
        </p:spPr>
        <p:txBody>
          <a:bodyPr lIns="324000" tIns="270000" rIns="324000" bIns="270000"/>
          <a:lstStyle>
            <a:lvl1pPr>
              <a:defRPr sz="1800"/>
            </a:lvl1pPr>
            <a:lvl2pPr>
              <a:defRPr>
                <a:solidFill>
                  <a:schemeClr val="tx1"/>
                </a:solidFill>
              </a:defRPr>
            </a:lvl2pPr>
            <a:lvl3pPr>
              <a:defRPr sz="1800"/>
            </a:lvl3pPr>
            <a:lvl4pPr>
              <a:defRPr sz="1800"/>
            </a:lvl4pPr>
            <a:lvl5pPr>
              <a:defRPr sz="1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2" name="Pladsholder til tekst 8"/>
          <p:cNvSpPr>
            <a:spLocks noGrp="1"/>
          </p:cNvSpPr>
          <p:nvPr>
            <p:ph type="body" sz="quarter" idx="16" hasCustomPrompt="1"/>
          </p:nvPr>
        </p:nvSpPr>
        <p:spPr>
          <a:xfrm>
            <a:off x="10177200" y="6066000"/>
            <a:ext cx="15048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370354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12192000" cy="6858000"/>
          </a:xfrm>
          <a:solidFill>
            <a:schemeClr val="bg1">
              <a:lumMod val="75000"/>
            </a:schemeClr>
          </a:solidFill>
          <a:ln>
            <a:noFill/>
          </a:ln>
        </p:spPr>
        <p:txBody>
          <a:bodyPr lIns="3240000" tIns="1800000" rIns="3240000" anchor="t"/>
          <a:lstStyle>
            <a:lvl1pPr>
              <a:defRPr sz="1600" baseline="0"/>
            </a:lvl1pPr>
          </a:lstStyle>
          <a:p>
            <a:r>
              <a:rPr lang="da-DK" dirty="0"/>
              <a:t>Klik på knappen i midten for at indsætte et billede. Billedet fjernes igen ved at trykke DELETE på tastaturet. (Klik Nulstil på fanen HJEM, hvis du ikke kan se logo.)</a:t>
            </a:r>
            <a:endParaRPr lang="en-US" dirty="0"/>
          </a:p>
        </p:txBody>
      </p:sp>
      <p:sp>
        <p:nvSpPr>
          <p:cNvPr id="9" name="Pladsholder til tekst 8"/>
          <p:cNvSpPr>
            <a:spLocks noGrp="1"/>
          </p:cNvSpPr>
          <p:nvPr>
            <p:ph type="body" sz="quarter" idx="14" hasCustomPrompt="1"/>
          </p:nvPr>
        </p:nvSpPr>
        <p:spPr>
          <a:xfrm>
            <a:off x="101772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smtClean="0"/>
              <a:t>11/15/2019</a:t>
            </a:fld>
            <a:endParaRPr lang="en-US" dirty="0"/>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a:t>
              </a:t>
            </a:r>
            <a:endParaRPr lang="en-US" dirty="0"/>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smtClean="0"/>
              <a:pPr/>
              <a:t>‹nr.›</a:t>
            </a:fld>
            <a:endParaRPr lang="en-US" dirty="0"/>
          </a:p>
        </p:txBody>
      </p:sp>
    </p:spTree>
    <p:extLst>
      <p:ext uri="{BB962C8B-B14F-4D97-AF65-F5344CB8AC3E}">
        <p14:creationId xmlns:p14="http://schemas.microsoft.com/office/powerpoint/2010/main" val="205133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smtClean="0"/>
              <a:t>11/15/2019</a:t>
            </a:fld>
            <a:endParaRPr lang="en-US" dirty="0"/>
          </a:p>
        </p:txBody>
      </p:sp>
      <p:sp>
        <p:nvSpPr>
          <p:cNvPr id="4" name="Pladsholder til sidefod 3"/>
          <p:cNvSpPr>
            <a:spLocks noGrp="1"/>
          </p:cNvSpPr>
          <p:nvPr>
            <p:ph type="ftr" sz="quarter" idx="11"/>
          </p:nvPr>
        </p:nvSpPr>
        <p:spPr/>
        <p:txBody>
          <a:bodyPr/>
          <a:lstStyle/>
          <a:p>
            <a:r>
              <a:rPr lang="en-US"/>
              <a:t>
              </a:t>
            </a:r>
            <a:endParaRPr lang="en-US" dirty="0"/>
          </a:p>
        </p:txBody>
      </p:sp>
      <p:sp>
        <p:nvSpPr>
          <p:cNvPr id="5" name="Pladsholder til diasnummer 4"/>
          <p:cNvSpPr>
            <a:spLocks noGrp="1"/>
          </p:cNvSpPr>
          <p:nvPr>
            <p:ph type="sldNum" sz="quarter" idx="12"/>
          </p:nvPr>
        </p:nvSpPr>
        <p:spPr/>
        <p:txBody>
          <a:bodyPr/>
          <a:lstStyle/>
          <a:p>
            <a:fld id="{5D63841E-FDE4-4F95-B5AA-F5EB88A7EDBE}" type="slidenum">
              <a:rPr lang="en-US" smtClean="0"/>
              <a:pPr/>
              <a:t>‹nr.›</a:t>
            </a:fld>
            <a:endParaRPr lang="en-US" dirty="0"/>
          </a:p>
        </p:txBody>
      </p:sp>
      <p:sp>
        <p:nvSpPr>
          <p:cNvPr id="7" name="Pladsholder til billede 6" descr="[logo:BlackWhite]"/>
          <p:cNvSpPr>
            <a:spLocks noGrp="1" noChangeAspect="1"/>
          </p:cNvSpPr>
          <p:nvPr>
            <p:ph type="pic" sz="quarter" idx="13" hasCustomPrompt="1"/>
          </p:nvPr>
        </p:nvSpPr>
        <p:spPr>
          <a:xfrm>
            <a:off x="0" y="3896916"/>
            <a:ext cx="12192000" cy="2988469"/>
          </a:xfrm>
          <a:solidFill>
            <a:schemeClr val="bg1">
              <a:lumMod val="75000"/>
            </a:schemeClr>
          </a:solidFill>
          <a:ln>
            <a:noFill/>
          </a:ln>
        </p:spPr>
        <p:txBody>
          <a:bodyPr lIns="540000" tIns="0" rIns="6480000" anchor="ctr" anchorCtr="0"/>
          <a:lstStyle>
            <a:lvl1pPr>
              <a:defRPr sz="1600" baseline="0"/>
            </a:lvl1pPr>
          </a:lstStyle>
          <a:p>
            <a:r>
              <a:rPr lang="da-DK" dirty="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625476" y="1583531"/>
            <a:ext cx="10893424" cy="215154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Pladsholder til tekst 8"/>
          <p:cNvSpPr>
            <a:spLocks noGrp="1"/>
          </p:cNvSpPr>
          <p:nvPr>
            <p:ph type="body" sz="quarter" idx="15" hasCustomPrompt="1"/>
          </p:nvPr>
        </p:nvSpPr>
        <p:spPr>
          <a:xfrm>
            <a:off x="10173600" y="6066000"/>
            <a:ext cx="1512000" cy="471600"/>
          </a:xfrm>
          <a:blipFill>
            <a:blip r:embed="rId2"/>
            <a:stretch>
              <a:fillRect/>
            </a:stretch>
          </a:blipFill>
        </p:spPr>
        <p:txBody>
          <a:bodyPr/>
          <a:lstStyle>
            <a:lvl1pPr>
              <a:defRPr baseline="0"/>
            </a:lvl1pPr>
          </a:lstStyle>
          <a:p>
            <a:pPr lvl="0"/>
            <a:r>
              <a:rPr lang="en-US" dirty="0"/>
              <a:t>
              </a:t>
            </a:r>
          </a:p>
        </p:txBody>
      </p:sp>
    </p:spTree>
    <p:extLst>
      <p:ext uri="{BB962C8B-B14F-4D97-AF65-F5344CB8AC3E}">
        <p14:creationId xmlns:p14="http://schemas.microsoft.com/office/powerpoint/2010/main" val="88181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1" y="576000"/>
            <a:ext cx="10896607"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623999" y="1584001"/>
            <a:ext cx="10895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1104000" y="6215560"/>
            <a:ext cx="864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A1707CC2-C8BF-48C6-B09C-DB92AB0CBD2A}" type="datetimeFigureOut">
              <a:rPr lang="en-US" smtClean="0"/>
              <a:t>11/15/2019</a:t>
            </a:fld>
            <a:endParaRPr lang="en-US" dirty="0"/>
          </a:p>
        </p:txBody>
      </p:sp>
      <p:sp>
        <p:nvSpPr>
          <p:cNvPr id="5" name="Pladsholder til sidefod 4"/>
          <p:cNvSpPr>
            <a:spLocks noGrp="1"/>
          </p:cNvSpPr>
          <p:nvPr>
            <p:ph type="ftr" sz="quarter" idx="3"/>
          </p:nvPr>
        </p:nvSpPr>
        <p:spPr>
          <a:xfrm>
            <a:off x="2257422" y="6214350"/>
            <a:ext cx="5902577"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a:t>
              </a:t>
            </a:r>
            <a:endParaRPr lang="en-US" dirty="0"/>
          </a:p>
        </p:txBody>
      </p:sp>
      <p:sp>
        <p:nvSpPr>
          <p:cNvPr id="6" name="Pladsholder til diasnummer 5"/>
          <p:cNvSpPr>
            <a:spLocks noGrp="1"/>
          </p:cNvSpPr>
          <p:nvPr>
            <p:ph type="sldNum" sz="quarter" idx="4"/>
          </p:nvPr>
        </p:nvSpPr>
        <p:spPr>
          <a:xfrm>
            <a:off x="625589" y="6215923"/>
            <a:ext cx="477857"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smtClean="0"/>
              <a:pPr/>
              <a:t>‹nr.›</a:t>
            </a:fld>
            <a:endParaRPr lang="en-US" dirty="0"/>
          </a:p>
        </p:txBody>
      </p:sp>
      <p:pic>
        <p:nvPicPr>
          <p:cNvPr id="1026" name="Picture 2" descr="C:\Users\kg\Desktop\KOMBIT\_Version 0.1\KOMBIT_payoff_cmyk.e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77200" y="6065427"/>
            <a:ext cx="1512000" cy="47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835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E2C4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9CB2D-6D93-4713-8601-B0B32B30153F}"/>
              </a:ext>
            </a:extLst>
          </p:cNvPr>
          <p:cNvSpPr>
            <a:spLocks noGrp="1"/>
          </p:cNvSpPr>
          <p:nvPr>
            <p:ph type="ctrTitle"/>
          </p:nvPr>
        </p:nvSpPr>
        <p:spPr/>
        <p:txBody>
          <a:bodyPr/>
          <a:lstStyle/>
          <a:p>
            <a:r>
              <a:rPr lang="da-DK" dirty="0"/>
              <a:t>Ændringsønskeportal</a:t>
            </a:r>
          </a:p>
        </p:txBody>
      </p:sp>
      <p:sp>
        <p:nvSpPr>
          <p:cNvPr id="3" name="Undertitel 2">
            <a:extLst>
              <a:ext uri="{FF2B5EF4-FFF2-40B4-BE49-F238E27FC236}">
                <a16:creationId xmlns:a16="http://schemas.microsoft.com/office/drawing/2014/main" id="{29843406-4E71-4BA6-AF72-B62422D1234E}"/>
              </a:ext>
            </a:extLst>
          </p:cNvPr>
          <p:cNvSpPr>
            <a:spLocks noGrp="1"/>
          </p:cNvSpPr>
          <p:nvPr>
            <p:ph type="subTitle" idx="1"/>
          </p:nvPr>
        </p:nvSpPr>
        <p:spPr/>
        <p:txBody>
          <a:bodyPr>
            <a:normAutofit fontScale="62500" lnSpcReduction="20000"/>
          </a:bodyPr>
          <a:lstStyle/>
          <a:p>
            <a:r>
              <a:rPr lang="da-DK" sz="3200" b="1" dirty="0"/>
              <a:t>SAPA – kommunikationspakke</a:t>
            </a:r>
            <a:br>
              <a:rPr lang="da-DK" dirty="0"/>
            </a:br>
            <a:r>
              <a:rPr lang="da-DK" dirty="0"/>
              <a:t>Pakken henvender sig til SAPA projektledere og supportberettigede brugere. Pakken kan også bruges over for kommunens medarbejdere og ledere.</a:t>
            </a:r>
          </a:p>
        </p:txBody>
      </p:sp>
    </p:spTree>
    <p:extLst>
      <p:ext uri="{BB962C8B-B14F-4D97-AF65-F5344CB8AC3E}">
        <p14:creationId xmlns:p14="http://schemas.microsoft.com/office/powerpoint/2010/main" val="238350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a:extLst>
              <a:ext uri="{FF2B5EF4-FFF2-40B4-BE49-F238E27FC236}">
                <a16:creationId xmlns:a16="http://schemas.microsoft.com/office/drawing/2014/main" id="{C1EF62D3-D3EE-45B4-A0A2-59244E41D1A9}"/>
              </a:ext>
            </a:extLst>
          </p:cNvPr>
          <p:cNvPicPr>
            <a:picLocks noGrp="1" noChangeAspect="1"/>
          </p:cNvPicPr>
          <p:nvPr>
            <p:ph type="pic" sz="quarter" idx="15"/>
          </p:nvPr>
        </p:nvPicPr>
        <p:blipFill>
          <a:blip r:embed="rId3"/>
          <a:srcRect t="12500" b="12500"/>
          <a:stretch>
            <a:fillRect/>
          </a:stretch>
        </p:blipFill>
        <p:spPr/>
      </p:pic>
      <p:sp>
        <p:nvSpPr>
          <p:cNvPr id="6" name="Pladsholder til tekst 5">
            <a:extLst>
              <a:ext uri="{FF2B5EF4-FFF2-40B4-BE49-F238E27FC236}">
                <a16:creationId xmlns:a16="http://schemas.microsoft.com/office/drawing/2014/main" id="{C4412153-F0CA-4559-9DDF-BFD4B2BE78C6}"/>
              </a:ext>
            </a:extLst>
          </p:cNvPr>
          <p:cNvSpPr>
            <a:spLocks noGrp="1"/>
          </p:cNvSpPr>
          <p:nvPr>
            <p:ph type="body" sz="quarter" idx="17"/>
          </p:nvPr>
        </p:nvSpPr>
        <p:spPr>
          <a:solidFill>
            <a:schemeClr val="bg1">
              <a:alpha val="80000"/>
            </a:schemeClr>
          </a:solidFill>
        </p:spPr>
        <p:txBody>
          <a:bodyPr/>
          <a:lstStyle/>
          <a:p>
            <a:pPr>
              <a:lnSpc>
                <a:spcPct val="100000"/>
              </a:lnSpc>
            </a:pPr>
            <a:r>
              <a:rPr lang="da-DK" b="1" dirty="0"/>
              <a:t>En ny portal gør det muligt at indmelde kommunens ønsker til SAPA</a:t>
            </a:r>
          </a:p>
          <a:p>
            <a:endParaRPr lang="da-DK" b="1" dirty="0"/>
          </a:p>
          <a:p>
            <a:r>
              <a:rPr lang="da-DK" dirty="0"/>
              <a:t>Den nye ændringsønskeportal er en side inde i SAPA, der indeholder en række obligatoriske felter, som kommunerne skal udfylde, når de indsender et ændringsønske. </a:t>
            </a:r>
          </a:p>
          <a:p>
            <a:endParaRPr lang="da-DK" dirty="0"/>
          </a:p>
          <a:p>
            <a:r>
              <a:rPr lang="da-DK" dirty="0"/>
              <a:t>Den nye portal skal sikre, at KOMBIT får de nødvendige oplysninger, der gør det muligt at levere nogle løsninger, som skaber værdi for så mange som muligt.</a:t>
            </a:r>
          </a:p>
          <a:p>
            <a:endParaRPr lang="da-DK" dirty="0"/>
          </a:p>
        </p:txBody>
      </p:sp>
      <p:sp>
        <p:nvSpPr>
          <p:cNvPr id="9" name="Pladsholder til tekst 8">
            <a:extLst>
              <a:ext uri="{FF2B5EF4-FFF2-40B4-BE49-F238E27FC236}">
                <a16:creationId xmlns:a16="http://schemas.microsoft.com/office/drawing/2014/main" id="{7100EF05-9231-438F-AF3E-BEC3F1E3AF76}"/>
              </a:ext>
            </a:extLst>
          </p:cNvPr>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28755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BCE49AB7-FAAA-4153-AAEF-EE536441B025}"/>
              </a:ext>
            </a:extLst>
          </p:cNvPr>
          <p:cNvPicPr>
            <a:picLocks noGrp="1" noChangeAspect="1"/>
          </p:cNvPicPr>
          <p:nvPr>
            <p:ph type="pic" sz="quarter" idx="15"/>
          </p:nvPr>
        </p:nvPicPr>
        <p:blipFill>
          <a:blip r:embed="rId3"/>
          <a:srcRect t="12500" b="12500"/>
          <a:stretch>
            <a:fillRect/>
          </a:stretch>
        </p:blipFill>
        <p:spPr/>
      </p:pic>
      <p:sp>
        <p:nvSpPr>
          <p:cNvPr id="3" name="Pladsholder til tekst 2">
            <a:extLst>
              <a:ext uri="{FF2B5EF4-FFF2-40B4-BE49-F238E27FC236}">
                <a16:creationId xmlns:a16="http://schemas.microsoft.com/office/drawing/2014/main" id="{3F5D20F1-A291-4E15-B1FB-134B7E012B91}"/>
              </a:ext>
            </a:extLst>
          </p:cNvPr>
          <p:cNvSpPr>
            <a:spLocks noGrp="1"/>
          </p:cNvSpPr>
          <p:nvPr>
            <p:ph type="body" sz="quarter" idx="17"/>
          </p:nvPr>
        </p:nvSpPr>
        <p:spPr>
          <a:solidFill>
            <a:srgbClr val="FFFFFF">
              <a:alpha val="80000"/>
            </a:srgbClr>
          </a:solidFill>
        </p:spPr>
        <p:txBody>
          <a:bodyPr/>
          <a:lstStyle/>
          <a:p>
            <a:r>
              <a:rPr lang="da-DK" b="1" dirty="0"/>
              <a:t>Alle </a:t>
            </a:r>
            <a:r>
              <a:rPr lang="da-DK" b="1"/>
              <a:t>kommuner kan </a:t>
            </a:r>
            <a:r>
              <a:rPr lang="da-DK" b="1" dirty="0"/>
              <a:t>stemme </a:t>
            </a:r>
          </a:p>
          <a:p>
            <a:endParaRPr lang="da-DK" dirty="0"/>
          </a:p>
          <a:p>
            <a:r>
              <a:rPr lang="da-DK" dirty="0"/>
              <a:t>Det vigtigste er, at alle kommuner afgiver deres forretningsmæssige prioritering, når ønskerne sendes til afstemning. </a:t>
            </a:r>
          </a:p>
          <a:p>
            <a:endParaRPr lang="da-DK" dirty="0"/>
          </a:p>
          <a:p>
            <a:r>
              <a:rPr lang="da-DK" dirty="0"/>
              <a:t>Kommunerne er meget forskellige og med denne portal kan KOMBIT trykprøve ønsker og få det kvalificeret bredt hos kommunerne, inden udviklingen sættes i gang.</a:t>
            </a:r>
          </a:p>
        </p:txBody>
      </p:sp>
      <p:sp>
        <p:nvSpPr>
          <p:cNvPr id="4" name="Pladsholder til tekst 3">
            <a:extLst>
              <a:ext uri="{FF2B5EF4-FFF2-40B4-BE49-F238E27FC236}">
                <a16:creationId xmlns:a16="http://schemas.microsoft.com/office/drawing/2014/main" id="{03FA6904-BC22-4BAD-9A09-57F25D5F142F}"/>
              </a:ext>
            </a:extLst>
          </p:cNvPr>
          <p:cNvSpPr>
            <a:spLocks noGrp="1"/>
          </p:cNvSpPr>
          <p:nvPr>
            <p:ph type="body" sz="quarter" idx="16"/>
          </p:nvPr>
        </p:nvSpPr>
        <p:spPr/>
        <p:txBody>
          <a:bodyPr/>
          <a:lstStyle/>
          <a:p>
            <a:endParaRPr lang="da-DK"/>
          </a:p>
        </p:txBody>
      </p:sp>
    </p:spTree>
    <p:extLst>
      <p:ext uri="{BB962C8B-B14F-4D97-AF65-F5344CB8AC3E}">
        <p14:creationId xmlns:p14="http://schemas.microsoft.com/office/powerpoint/2010/main" val="223060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1A63C-22DD-4227-97E2-A63BCDA9382B}"/>
              </a:ext>
            </a:extLst>
          </p:cNvPr>
          <p:cNvSpPr>
            <a:spLocks noGrp="1"/>
          </p:cNvSpPr>
          <p:nvPr>
            <p:ph type="title"/>
          </p:nvPr>
        </p:nvSpPr>
        <p:spPr/>
        <p:txBody>
          <a:bodyPr/>
          <a:lstStyle/>
          <a:p>
            <a:r>
              <a:rPr lang="da-DK" dirty="0"/>
              <a:t>Kvalificering af ændringsønsker</a:t>
            </a:r>
          </a:p>
        </p:txBody>
      </p:sp>
      <p:sp>
        <p:nvSpPr>
          <p:cNvPr id="7" name="Pladsholder til tekst 6">
            <a:extLst>
              <a:ext uri="{FF2B5EF4-FFF2-40B4-BE49-F238E27FC236}">
                <a16:creationId xmlns:a16="http://schemas.microsoft.com/office/drawing/2014/main" id="{53442738-E1F6-4333-A4A5-BB3EA5CCD58E}"/>
              </a:ext>
            </a:extLst>
          </p:cNvPr>
          <p:cNvSpPr>
            <a:spLocks noGrp="1"/>
          </p:cNvSpPr>
          <p:nvPr>
            <p:ph type="body" sz="quarter" idx="14"/>
          </p:nvPr>
        </p:nvSpPr>
        <p:spPr/>
        <p:txBody>
          <a:bodyPr/>
          <a:lstStyle/>
          <a:p>
            <a:r>
              <a:rPr lang="da-DK" sz="1800" dirty="0"/>
              <a:t>På ændringsønskeportalen skal kommunen tage stilling til en række ting. </a:t>
            </a:r>
          </a:p>
          <a:p>
            <a:endParaRPr lang="da-DK" sz="1800" dirty="0"/>
          </a:p>
          <a:p>
            <a:r>
              <a:rPr lang="da-DK" sz="1800" dirty="0"/>
              <a:t>Det skal sikre, at KOMBIT forstår: </a:t>
            </a:r>
          </a:p>
          <a:p>
            <a:endParaRPr lang="da-DK" sz="1800" dirty="0"/>
          </a:p>
          <a:p>
            <a:pPr marL="285750" indent="-285750">
              <a:buFont typeface="Arial" panose="020B0604020202020204" pitchFamily="34" charset="0"/>
              <a:buChar char="•"/>
            </a:pPr>
            <a:r>
              <a:rPr lang="da-DK" sz="1800" dirty="0"/>
              <a:t>hvad ønsket går ud på </a:t>
            </a:r>
          </a:p>
          <a:p>
            <a:pPr marL="285750" indent="-285750">
              <a:buFont typeface="Arial" panose="020B0604020202020204" pitchFamily="34" charset="0"/>
              <a:buChar char="•"/>
            </a:pPr>
            <a:r>
              <a:rPr lang="da-DK" sz="1800" dirty="0"/>
              <a:t>hvilken værdi det bringer til kommunerne </a:t>
            </a:r>
          </a:p>
          <a:p>
            <a:pPr marL="285750" indent="-285750">
              <a:buFont typeface="Arial" panose="020B0604020202020204" pitchFamily="34" charset="0"/>
              <a:buChar char="•"/>
            </a:pPr>
            <a:r>
              <a:rPr lang="da-DK" sz="1800" dirty="0"/>
              <a:t>hvad det kræver at få det udviklet</a:t>
            </a:r>
          </a:p>
          <a:p>
            <a:endParaRPr lang="da-DK" sz="1800" dirty="0"/>
          </a:p>
          <a:p>
            <a:r>
              <a:rPr lang="da-DK" sz="1800" dirty="0"/>
              <a:t>Til sidst bliver ønskerne samlet sammen, vurderet og til sidst sendt til afstemning i kommunen.</a:t>
            </a:r>
          </a:p>
          <a:p>
            <a:endParaRPr lang="da-DK" sz="1800" dirty="0"/>
          </a:p>
          <a:p>
            <a:endParaRPr lang="da-DK" sz="1800" dirty="0"/>
          </a:p>
          <a:p>
            <a:endParaRPr lang="da-DK" sz="1800" dirty="0"/>
          </a:p>
        </p:txBody>
      </p:sp>
      <p:sp>
        <p:nvSpPr>
          <p:cNvPr id="8" name="Pladsholder til tekst 7">
            <a:extLst>
              <a:ext uri="{FF2B5EF4-FFF2-40B4-BE49-F238E27FC236}">
                <a16:creationId xmlns:a16="http://schemas.microsoft.com/office/drawing/2014/main" id="{9DDA0014-5312-4471-8440-99A48FF0B207}"/>
              </a:ext>
            </a:extLst>
          </p:cNvPr>
          <p:cNvSpPr>
            <a:spLocks noGrp="1"/>
          </p:cNvSpPr>
          <p:nvPr>
            <p:ph type="body" sz="quarter" idx="15"/>
          </p:nvPr>
        </p:nvSpPr>
        <p:spPr/>
        <p:txBody>
          <a:bodyPr/>
          <a:lstStyle/>
          <a:p>
            <a:endParaRPr lang="da-DK"/>
          </a:p>
        </p:txBody>
      </p:sp>
      <p:pic>
        <p:nvPicPr>
          <p:cNvPr id="13" name="Pladsholder til billede 12">
            <a:extLst>
              <a:ext uri="{FF2B5EF4-FFF2-40B4-BE49-F238E27FC236}">
                <a16:creationId xmlns:a16="http://schemas.microsoft.com/office/drawing/2014/main" id="{CDB48C4B-DF83-4C89-B2B9-FCA778E73615}"/>
              </a:ext>
            </a:extLst>
          </p:cNvPr>
          <p:cNvPicPr>
            <a:picLocks noGrp="1" noChangeAspect="1"/>
          </p:cNvPicPr>
          <p:nvPr>
            <p:ph type="pic" sz="quarter" idx="13"/>
          </p:nvPr>
        </p:nvPicPr>
        <p:blipFill>
          <a:blip r:embed="rId2"/>
          <a:srcRect l="20069" r="20069"/>
          <a:stretch>
            <a:fillRect/>
          </a:stretch>
        </p:blipFill>
        <p:spPr/>
      </p:pic>
    </p:spTree>
    <p:extLst>
      <p:ext uri="{BB962C8B-B14F-4D97-AF65-F5344CB8AC3E}">
        <p14:creationId xmlns:p14="http://schemas.microsoft.com/office/powerpoint/2010/main" val="114414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95424-3B28-40DB-B06B-EC38EBC3806F}"/>
              </a:ext>
            </a:extLst>
          </p:cNvPr>
          <p:cNvSpPr>
            <a:spLocks noGrp="1"/>
          </p:cNvSpPr>
          <p:nvPr>
            <p:ph type="title"/>
          </p:nvPr>
        </p:nvSpPr>
        <p:spPr/>
        <p:txBody>
          <a:bodyPr/>
          <a:lstStyle/>
          <a:p>
            <a:r>
              <a:rPr lang="da-DK" dirty="0"/>
              <a:t>Koordinering internt i kommunen</a:t>
            </a:r>
          </a:p>
        </p:txBody>
      </p:sp>
      <p:sp>
        <p:nvSpPr>
          <p:cNvPr id="4" name="Pladsholder til tekst 3">
            <a:extLst>
              <a:ext uri="{FF2B5EF4-FFF2-40B4-BE49-F238E27FC236}">
                <a16:creationId xmlns:a16="http://schemas.microsoft.com/office/drawing/2014/main" id="{D1BA4E9E-ECE7-4F99-8891-CE1AE886553C}"/>
              </a:ext>
            </a:extLst>
          </p:cNvPr>
          <p:cNvSpPr>
            <a:spLocks noGrp="1"/>
          </p:cNvSpPr>
          <p:nvPr>
            <p:ph type="body" sz="quarter" idx="14"/>
          </p:nvPr>
        </p:nvSpPr>
        <p:spPr>
          <a:xfrm>
            <a:off x="625477" y="1583532"/>
            <a:ext cx="5758556" cy="4104031"/>
          </a:xfrm>
        </p:spPr>
        <p:txBody>
          <a:bodyPr/>
          <a:lstStyle/>
          <a:p>
            <a:pPr>
              <a:lnSpc>
                <a:spcPct val="100000"/>
              </a:lnSpc>
            </a:pPr>
            <a:endParaRPr lang="da-DK" sz="1800" dirty="0"/>
          </a:p>
          <a:p>
            <a:pPr>
              <a:lnSpc>
                <a:spcPct val="100000"/>
              </a:lnSpc>
            </a:pPr>
            <a:r>
              <a:rPr lang="da-DK" sz="1800" dirty="0"/>
              <a:t>De supportberettigede brugere har ansvaret for at:</a:t>
            </a:r>
          </a:p>
          <a:p>
            <a:pPr>
              <a:lnSpc>
                <a:spcPct val="100000"/>
              </a:lnSpc>
            </a:pPr>
            <a:endParaRPr lang="da-DK" sz="1800" dirty="0"/>
          </a:p>
          <a:p>
            <a:pPr marL="342900" indent="-342900">
              <a:lnSpc>
                <a:spcPct val="100000"/>
              </a:lnSpc>
              <a:buFont typeface="Arial" panose="020B0604020202020204" pitchFamily="34" charset="0"/>
              <a:buChar char="•"/>
            </a:pPr>
            <a:r>
              <a:rPr lang="da-DK" sz="1800" dirty="0"/>
              <a:t>hente forslag ind fra organisationen </a:t>
            </a:r>
          </a:p>
          <a:p>
            <a:pPr marL="342900" indent="-342900">
              <a:lnSpc>
                <a:spcPct val="100000"/>
              </a:lnSpc>
              <a:buFont typeface="Arial" panose="020B0604020202020204" pitchFamily="34" charset="0"/>
              <a:buChar char="•"/>
            </a:pPr>
            <a:r>
              <a:rPr lang="da-DK" sz="1800" dirty="0"/>
              <a:t>afklare kommunens prioriteringer ift. en given afstemning</a:t>
            </a:r>
          </a:p>
          <a:p>
            <a:pPr>
              <a:lnSpc>
                <a:spcPct val="100000"/>
              </a:lnSpc>
            </a:pPr>
            <a:endParaRPr lang="da-DK" sz="1800" dirty="0"/>
          </a:p>
          <a:p>
            <a:pPr>
              <a:lnSpc>
                <a:spcPct val="100000"/>
              </a:lnSpc>
            </a:pPr>
            <a:endParaRPr lang="da-DK" sz="1800" dirty="0"/>
          </a:p>
          <a:p>
            <a:pPr>
              <a:lnSpc>
                <a:spcPct val="100000"/>
              </a:lnSpc>
            </a:pPr>
            <a:r>
              <a:rPr lang="da-DK" sz="1800" dirty="0"/>
              <a:t>Når ændringsønskerne sendes til afstemning, skal de supportberettigede brugere kende kommunens prioritering. </a:t>
            </a:r>
          </a:p>
          <a:p>
            <a:pPr>
              <a:lnSpc>
                <a:spcPct val="100000"/>
              </a:lnSpc>
            </a:pPr>
            <a:endParaRPr lang="da-DK" sz="1800" dirty="0"/>
          </a:p>
        </p:txBody>
      </p:sp>
      <p:sp>
        <p:nvSpPr>
          <p:cNvPr id="5" name="Pladsholder til tekst 4">
            <a:extLst>
              <a:ext uri="{FF2B5EF4-FFF2-40B4-BE49-F238E27FC236}">
                <a16:creationId xmlns:a16="http://schemas.microsoft.com/office/drawing/2014/main" id="{CF738378-E8BE-44BF-8D4B-2F4C6598220D}"/>
              </a:ext>
            </a:extLst>
          </p:cNvPr>
          <p:cNvSpPr>
            <a:spLocks noGrp="1"/>
          </p:cNvSpPr>
          <p:nvPr>
            <p:ph type="body" sz="quarter" idx="15"/>
          </p:nvPr>
        </p:nvSpPr>
        <p:spPr/>
        <p:txBody>
          <a:bodyPr/>
          <a:lstStyle/>
          <a:p>
            <a:endParaRPr lang="da-DK"/>
          </a:p>
        </p:txBody>
      </p:sp>
      <p:pic>
        <p:nvPicPr>
          <p:cNvPr id="11" name="Pladsholder til billede 10">
            <a:extLst>
              <a:ext uri="{FF2B5EF4-FFF2-40B4-BE49-F238E27FC236}">
                <a16:creationId xmlns:a16="http://schemas.microsoft.com/office/drawing/2014/main" id="{6D11D1B9-368B-456A-B1C6-41B1F79F210F}"/>
              </a:ext>
            </a:extLst>
          </p:cNvPr>
          <p:cNvPicPr>
            <a:picLocks noGrp="1" noChangeAspect="1"/>
          </p:cNvPicPr>
          <p:nvPr>
            <p:ph type="pic" sz="quarter" idx="13"/>
          </p:nvPr>
        </p:nvPicPr>
        <p:blipFill>
          <a:blip r:embed="rId2"/>
          <a:srcRect l="27552" r="27552"/>
          <a:stretch>
            <a:fillRect/>
          </a:stretch>
        </p:blipFill>
        <p:spPr/>
      </p:pic>
    </p:spTree>
    <p:extLst>
      <p:ext uri="{BB962C8B-B14F-4D97-AF65-F5344CB8AC3E}">
        <p14:creationId xmlns:p14="http://schemas.microsoft.com/office/powerpoint/2010/main" val="54859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8A464-6B61-4C7B-A74E-26C8B65A75D9}"/>
              </a:ext>
            </a:extLst>
          </p:cNvPr>
          <p:cNvSpPr>
            <a:spLocks noGrp="1"/>
          </p:cNvSpPr>
          <p:nvPr>
            <p:ph type="title"/>
          </p:nvPr>
        </p:nvSpPr>
        <p:spPr/>
        <p:txBody>
          <a:bodyPr/>
          <a:lstStyle/>
          <a:p>
            <a:r>
              <a:rPr lang="da-DK" dirty="0"/>
              <a:t>Sådan udfylder du ændringsønskeportalen</a:t>
            </a:r>
          </a:p>
        </p:txBody>
      </p:sp>
      <p:graphicFrame>
        <p:nvGraphicFramePr>
          <p:cNvPr id="4" name="Pladsholder til indhold 3">
            <a:extLst>
              <a:ext uri="{FF2B5EF4-FFF2-40B4-BE49-F238E27FC236}">
                <a16:creationId xmlns:a16="http://schemas.microsoft.com/office/drawing/2014/main" id="{4EE28E70-80D1-4903-92FD-04842EFCD724}"/>
              </a:ext>
            </a:extLst>
          </p:cNvPr>
          <p:cNvGraphicFramePr>
            <a:graphicFrameLocks noGrp="1"/>
          </p:cNvGraphicFramePr>
          <p:nvPr>
            <p:ph idx="1"/>
            <p:extLst>
              <p:ext uri="{D42A27DB-BD31-4B8C-83A1-F6EECF244321}">
                <p14:modId xmlns:p14="http://schemas.microsoft.com/office/powerpoint/2010/main" val="1343365153"/>
              </p:ext>
            </p:extLst>
          </p:nvPr>
        </p:nvGraphicFramePr>
        <p:xfrm>
          <a:off x="623391" y="2620645"/>
          <a:ext cx="11073536" cy="3154680"/>
        </p:xfrm>
        <a:graphic>
          <a:graphicData uri="http://schemas.openxmlformats.org/drawingml/2006/table">
            <a:tbl>
              <a:tblPr firstRow="1" bandRow="1">
                <a:tableStyleId>{2D5ABB26-0587-4C30-8999-92F81FD0307C}</a:tableStyleId>
              </a:tblPr>
              <a:tblGrid>
                <a:gridCol w="1410018">
                  <a:extLst>
                    <a:ext uri="{9D8B030D-6E8A-4147-A177-3AD203B41FA5}">
                      <a16:colId xmlns:a16="http://schemas.microsoft.com/office/drawing/2014/main" val="521915355"/>
                    </a:ext>
                  </a:extLst>
                </a:gridCol>
                <a:gridCol w="5697638">
                  <a:extLst>
                    <a:ext uri="{9D8B030D-6E8A-4147-A177-3AD203B41FA5}">
                      <a16:colId xmlns:a16="http://schemas.microsoft.com/office/drawing/2014/main" val="3936161491"/>
                    </a:ext>
                  </a:extLst>
                </a:gridCol>
                <a:gridCol w="3965880">
                  <a:extLst>
                    <a:ext uri="{9D8B030D-6E8A-4147-A177-3AD203B41FA5}">
                      <a16:colId xmlns:a16="http://schemas.microsoft.com/office/drawing/2014/main" val="4285483120"/>
                    </a:ext>
                  </a:extLst>
                </a:gridCol>
              </a:tblGrid>
              <a:tr h="370840">
                <a:tc>
                  <a:txBody>
                    <a:bodyPr/>
                    <a:lstStyle/>
                    <a:p>
                      <a:r>
                        <a:rPr lang="da-DK" sz="1100" b="1" dirty="0">
                          <a:solidFill>
                            <a:schemeClr val="tx1"/>
                          </a:solidFill>
                        </a:rPr>
                        <a:t>Felt</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b="1" dirty="0">
                          <a:solidFill>
                            <a:schemeClr val="tx1"/>
                          </a:solidFill>
                        </a:rPr>
                        <a:t>Hvad skal der stå</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b="1" dirty="0">
                          <a:solidFill>
                            <a:schemeClr val="tx1"/>
                          </a:solidFill>
                        </a:rPr>
                        <a:t>Eksempel</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8832396"/>
                  </a:ext>
                </a:extLst>
              </a:tr>
              <a:tr h="370840">
                <a:tc>
                  <a:txBody>
                    <a:bodyPr/>
                    <a:lstStyle/>
                    <a:p>
                      <a:r>
                        <a:rPr lang="da-DK" sz="1100" b="1" dirty="0">
                          <a:solidFill>
                            <a:schemeClr val="tx1"/>
                          </a:solidFill>
                        </a:rPr>
                        <a:t>Titel</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solidFill>
                            <a:schemeClr val="tx1"/>
                          </a:solidFill>
                        </a:rPr>
                        <a:t>En præcis, sigende titel for dit ønske. Kan maksimalt være 255 tegn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chemeClr val="tx1"/>
                          </a:solidFill>
                        </a:rPr>
                        <a:t>Kontrol af borgernes identitet</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2432272"/>
                  </a:ext>
                </a:extLst>
              </a:tr>
              <a:tr h="370840">
                <a:tc>
                  <a:txBody>
                    <a:bodyPr/>
                    <a:lstStyle/>
                    <a:p>
                      <a:r>
                        <a:rPr lang="da-DK" sz="1100" b="1" dirty="0">
                          <a:solidFill>
                            <a:schemeClr val="tx1"/>
                          </a:solidFill>
                        </a:rPr>
                        <a:t>Funktionsområde</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dirty="0">
                          <a:solidFill>
                            <a:schemeClr val="tx1"/>
                          </a:solidFill>
                        </a:rPr>
                        <a:t>Her kan du vælge et relevant område i en </a:t>
                      </a:r>
                      <a:r>
                        <a:rPr lang="da-DK" sz="1100" dirty="0" err="1">
                          <a:solidFill>
                            <a:schemeClr val="tx1"/>
                          </a:solidFill>
                        </a:rPr>
                        <a:t>dropdown</a:t>
                      </a:r>
                      <a:r>
                        <a:rPr lang="da-DK" sz="1100" dirty="0">
                          <a:solidFill>
                            <a:schemeClr val="tx1"/>
                          </a:solidFill>
                        </a:rPr>
                        <a:t>-menu</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i="0" dirty="0">
                          <a:solidFill>
                            <a:schemeClr val="tx1"/>
                          </a:solidFill>
                        </a:rPr>
                        <a:t>SAPA Overblik portal</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4188195"/>
                  </a:ext>
                </a:extLst>
              </a:tr>
              <a:tr h="348389">
                <a:tc>
                  <a:txBody>
                    <a:bodyPr/>
                    <a:lstStyle/>
                    <a:p>
                      <a:r>
                        <a:rPr lang="da-DK" sz="1100" b="1" dirty="0">
                          <a:solidFill>
                            <a:schemeClr val="tx1"/>
                          </a:solidFill>
                        </a:rPr>
                        <a:t>Formål</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solidFill>
                            <a:schemeClr val="tx1"/>
                          </a:solidFill>
                        </a:rPr>
                        <a:t>Beskriv kort formålet med dit ønske: Hvad er det systemet skal udføre, hvad er det ændringsønsket skal opfylde eller løse? Kan maksimalt være 255 tegn. </a:t>
                      </a:r>
                      <a:endParaRPr lang="da-DK" sz="1100" i="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chemeClr val="tx1"/>
                          </a:solidFill>
                        </a:rPr>
                        <a:t>At kontrollere borgerens identitet når der skal udstedes pas eller NemID</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3042006"/>
                  </a:ext>
                </a:extLst>
              </a:tr>
              <a:tr h="370840">
                <a:tc>
                  <a:txBody>
                    <a:bodyPr/>
                    <a:lstStyle/>
                    <a:p>
                      <a:r>
                        <a:rPr lang="da-DK" sz="1100" b="1" dirty="0">
                          <a:solidFill>
                            <a:schemeClr val="tx1"/>
                          </a:solidFill>
                        </a:rPr>
                        <a:t>Beskrivelse</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dirty="0">
                          <a:solidFill>
                            <a:schemeClr val="tx1"/>
                          </a:solidFill>
                        </a:rPr>
                        <a:t>En mere ordrig og nuanceret beskrivelse af ændringsønsket. Du kan fx beskrive den arbejdssituation, hvor ændringsønsket er relevant eller hvordan det er i dag og hvilke udfordringer, det medfører. Der er ingen øvre begrænsning i antallet af tilladte tegn.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i="0" dirty="0">
                          <a:solidFill>
                            <a:schemeClr val="tx1"/>
                          </a:solidFill>
                        </a:rPr>
                        <a:t>-</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5054550"/>
                  </a:ext>
                </a:extLst>
              </a:tr>
              <a:tr h="370840">
                <a:tc>
                  <a:txBody>
                    <a:bodyPr/>
                    <a:lstStyle/>
                    <a:p>
                      <a:r>
                        <a:rPr lang="da-DK" sz="1100" b="1" dirty="0">
                          <a:solidFill>
                            <a:schemeClr val="tx1"/>
                          </a:solidFill>
                        </a:rPr>
                        <a:t>Forretningsbehov</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solidFill>
                            <a:schemeClr val="tx1"/>
                          </a:solidFill>
                        </a:rPr>
                        <a:t>Begrund behovet for ændringsønsket – hvordan ændringsønsket understøtter din afdeling på et overordnet niveau. Kan maksimalt være 255 tegn.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i="0" dirty="0">
                          <a:solidFill>
                            <a:schemeClr val="tx1"/>
                          </a:solidFill>
                        </a:rPr>
                        <a:t>Ved at vi har adgang til disse oplysninger, kan vi udstede pas og NemID sikkert. Samtidig kan vi spare x-antal licenser og gøre betjeningen hurtigere i Borgerservice</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0162458"/>
                  </a:ext>
                </a:extLst>
              </a:tr>
              <a:tr h="370840">
                <a:tc>
                  <a:txBody>
                    <a:bodyPr/>
                    <a:lstStyle/>
                    <a:p>
                      <a:r>
                        <a:rPr lang="da-DK" sz="1100" b="1" dirty="0">
                          <a:solidFill>
                            <a:schemeClr val="tx1"/>
                          </a:solidFill>
                        </a:rPr>
                        <a:t>Brugergruppe</a:t>
                      </a:r>
                    </a:p>
                  </a:txBody>
                  <a:tcP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dirty="0">
                          <a:solidFill>
                            <a:schemeClr val="tx1"/>
                          </a:solidFill>
                        </a:rPr>
                        <a:t>Hvilke brugertyper, arbejdsområder eller afdelinger er ønsket relevant for? Kan maksimalt være 255 tegn.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a-DK" sz="1100" i="0" dirty="0">
                          <a:solidFill>
                            <a:schemeClr val="tx1"/>
                          </a:solidFill>
                        </a:rPr>
                        <a:t>Borgerservice i alle kommuner</a:t>
                      </a:r>
                    </a:p>
                  </a:txBody>
                  <a:tcP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8905671"/>
                  </a:ext>
                </a:extLst>
              </a:tr>
            </a:tbl>
          </a:graphicData>
        </a:graphic>
      </p:graphicFrame>
      <p:sp>
        <p:nvSpPr>
          <p:cNvPr id="5" name="Rektangel 4">
            <a:extLst>
              <a:ext uri="{FF2B5EF4-FFF2-40B4-BE49-F238E27FC236}">
                <a16:creationId xmlns:a16="http://schemas.microsoft.com/office/drawing/2014/main" id="{9DDE05E4-1D14-4937-B26E-7A29A0F3B932}"/>
              </a:ext>
            </a:extLst>
          </p:cNvPr>
          <p:cNvSpPr/>
          <p:nvPr/>
        </p:nvSpPr>
        <p:spPr>
          <a:xfrm>
            <a:off x="526872" y="1417638"/>
            <a:ext cx="9951844" cy="1015663"/>
          </a:xfrm>
          <a:prstGeom prst="rect">
            <a:avLst/>
          </a:prstGeom>
          <a:ln>
            <a:noFill/>
          </a:ln>
        </p:spPr>
        <p:txBody>
          <a:bodyPr wrap="square">
            <a:spAutoFit/>
          </a:bodyPr>
          <a:lstStyle/>
          <a:p>
            <a:r>
              <a:rPr lang="da-DK" sz="1200" dirty="0"/>
              <a:t>Alle felter er obligatoriske og ændringsønsket kan ikke oprettes, hvis de ikke er udfyldt. </a:t>
            </a:r>
          </a:p>
          <a:p>
            <a:endParaRPr lang="da-DK" sz="1200" dirty="0"/>
          </a:p>
          <a:p>
            <a:r>
              <a:rPr lang="da-DK" sz="1200" dirty="0"/>
              <a:t>Ændringsønskerne skal beskrives, så andre kan forstå, hvad der efterspørges. Man skal være opmærksom på, at de personer der læser ændringsønsket, kommer fra andre kommuner og fra KOMBIT. De har ikke nødvendigvis de samme forudsætninger for at forstå det konkrete behov.  </a:t>
            </a:r>
          </a:p>
        </p:txBody>
      </p:sp>
    </p:spTree>
    <p:extLst>
      <p:ext uri="{BB962C8B-B14F-4D97-AF65-F5344CB8AC3E}">
        <p14:creationId xmlns:p14="http://schemas.microsoft.com/office/powerpoint/2010/main" val="24570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Udklipsholder">
            <a:extLst>
              <a:ext uri="{FF2B5EF4-FFF2-40B4-BE49-F238E27FC236}">
                <a16:creationId xmlns:a16="http://schemas.microsoft.com/office/drawing/2014/main" id="{40DD67E4-50D5-4E6F-8B16-65A7D86B32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3249" y="1550985"/>
            <a:ext cx="1428473" cy="1428473"/>
          </a:xfrm>
          <a:prstGeom prst="rect">
            <a:avLst/>
          </a:prstGeom>
        </p:spPr>
      </p:pic>
      <p:sp>
        <p:nvSpPr>
          <p:cNvPr id="4" name="Titel 3">
            <a:extLst>
              <a:ext uri="{FF2B5EF4-FFF2-40B4-BE49-F238E27FC236}">
                <a16:creationId xmlns:a16="http://schemas.microsoft.com/office/drawing/2014/main" id="{E2EF8563-6311-4EEE-A27C-1C32FBBE6287}"/>
              </a:ext>
            </a:extLst>
          </p:cNvPr>
          <p:cNvSpPr>
            <a:spLocks noGrp="1"/>
          </p:cNvSpPr>
          <p:nvPr>
            <p:ph type="title"/>
          </p:nvPr>
        </p:nvSpPr>
        <p:spPr/>
        <p:txBody>
          <a:bodyPr/>
          <a:lstStyle/>
          <a:p>
            <a:r>
              <a:rPr lang="da-DK" dirty="0"/>
              <a:t>Hvad sker der med ændringsønskerne? </a:t>
            </a:r>
          </a:p>
        </p:txBody>
      </p:sp>
      <p:grpSp>
        <p:nvGrpSpPr>
          <p:cNvPr id="6" name="Gruppe 5">
            <a:extLst>
              <a:ext uri="{FF2B5EF4-FFF2-40B4-BE49-F238E27FC236}">
                <a16:creationId xmlns:a16="http://schemas.microsoft.com/office/drawing/2014/main" id="{B8AE58BB-DC4B-4632-B0BF-50D983E24BC6}"/>
              </a:ext>
            </a:extLst>
          </p:cNvPr>
          <p:cNvGrpSpPr/>
          <p:nvPr/>
        </p:nvGrpSpPr>
        <p:grpSpPr>
          <a:xfrm>
            <a:off x="620069" y="3112807"/>
            <a:ext cx="2520000" cy="2725929"/>
            <a:chOff x="329898" y="1967335"/>
            <a:chExt cx="2401401" cy="2404521"/>
          </a:xfrm>
          <a:solidFill>
            <a:schemeClr val="bg1"/>
          </a:solidFill>
        </p:grpSpPr>
        <p:sp>
          <p:nvSpPr>
            <p:cNvPr id="19" name="Rektangel: øverste hjørner afrundet 18">
              <a:extLst>
                <a:ext uri="{FF2B5EF4-FFF2-40B4-BE49-F238E27FC236}">
                  <a16:creationId xmlns:a16="http://schemas.microsoft.com/office/drawing/2014/main" id="{B94EBB3E-F81E-42DD-B8FF-B37109F2A9A8}"/>
                </a:ext>
              </a:extLst>
            </p:cNvPr>
            <p:cNvSpPr/>
            <p:nvPr/>
          </p:nvSpPr>
          <p:spPr>
            <a:xfrm rot="10800000">
              <a:off x="329898" y="1967335"/>
              <a:ext cx="2401401" cy="240452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ktangel: øverste hjørner afrundet 5">
              <a:extLst>
                <a:ext uri="{FF2B5EF4-FFF2-40B4-BE49-F238E27FC236}">
                  <a16:creationId xmlns:a16="http://schemas.microsoft.com/office/drawing/2014/main" id="{F9CD2C7B-84D9-4DE8-A09F-340AE7365B1A}"/>
                </a:ext>
              </a:extLst>
            </p:cNvPr>
            <p:cNvSpPr txBox="1"/>
            <p:nvPr/>
          </p:nvSpPr>
          <p:spPr>
            <a:xfrm>
              <a:off x="329898" y="1967336"/>
              <a:ext cx="2401401" cy="23313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t" anchorCtr="0">
              <a:noAutofit/>
            </a:bodyPr>
            <a:lstStyle/>
            <a:p>
              <a:pPr marL="0" lvl="0" indent="0" defTabSz="711200">
                <a:lnSpc>
                  <a:spcPct val="90000"/>
                </a:lnSpc>
                <a:spcBef>
                  <a:spcPct val="0"/>
                </a:spcBef>
                <a:spcAft>
                  <a:spcPct val="35000"/>
                </a:spcAft>
                <a:buNone/>
              </a:pPr>
              <a:r>
                <a:rPr lang="da-DK" sz="1400" b="1" kern="1200" dirty="0">
                  <a:solidFill>
                    <a:schemeClr val="tx1"/>
                  </a:solidFill>
                </a:rPr>
                <a:t>INDSAMLING</a:t>
              </a:r>
            </a:p>
            <a:p>
              <a:pPr marL="0" lvl="0" indent="0" defTabSz="711200">
                <a:lnSpc>
                  <a:spcPct val="90000"/>
                </a:lnSpc>
                <a:spcBef>
                  <a:spcPct val="0"/>
                </a:spcBef>
                <a:spcAft>
                  <a:spcPct val="35000"/>
                </a:spcAft>
                <a:buNone/>
              </a:pPr>
              <a:r>
                <a:rPr lang="da-DK" sz="1400" kern="1200" dirty="0">
                  <a:solidFill>
                    <a:schemeClr val="tx1"/>
                  </a:solidFill>
                </a:rPr>
                <a:t>Ændringsønsker samles sammen og vurderes bl.a. ud fra:</a:t>
              </a:r>
              <a:endParaRPr lang="da-DK" sz="1400" dirty="0">
                <a:solidFill>
                  <a:schemeClr val="tx1"/>
                </a:solidFill>
              </a:endParaRPr>
            </a:p>
            <a:p>
              <a:pPr marL="180975" lvl="0" indent="-180975" defTabSz="914400">
                <a:buFont typeface="Arial" panose="020B0604020202020204" pitchFamily="34" charset="0"/>
                <a:buChar char="•"/>
                <a:defRPr/>
              </a:pPr>
              <a:r>
                <a:rPr lang="da-DK" sz="1400" dirty="0">
                  <a:solidFill>
                    <a:schemeClr val="tx1"/>
                  </a:solidFill>
                </a:rPr>
                <a:t>Er det teknisk muligt</a:t>
              </a:r>
            </a:p>
            <a:p>
              <a:pPr marL="180975" lvl="0" indent="-180975" defTabSz="914400">
                <a:buFont typeface="Arial" panose="020B0604020202020204" pitchFamily="34" charset="0"/>
                <a:buChar char="•"/>
                <a:defRPr/>
              </a:pPr>
              <a:r>
                <a:rPr lang="da-DK" sz="1400" dirty="0">
                  <a:solidFill>
                    <a:schemeClr val="tx1"/>
                  </a:solidFill>
                </a:rPr>
                <a:t>Er det noget, der allerede er på vej </a:t>
              </a:r>
            </a:p>
            <a:p>
              <a:pPr marL="180975" lvl="0" indent="-180975" defTabSz="914400">
                <a:buFont typeface="Arial" panose="020B0604020202020204" pitchFamily="34" charset="0"/>
                <a:buChar char="•"/>
                <a:defRPr/>
              </a:pPr>
              <a:r>
                <a:rPr lang="da-DK" sz="1400" dirty="0">
                  <a:solidFill>
                    <a:schemeClr val="tx1"/>
                  </a:solidFill>
                </a:rPr>
                <a:t>Er det et problem der ligger i SAPA </a:t>
              </a:r>
            </a:p>
            <a:p>
              <a:pPr marL="180975" lvl="0" indent="-180975" defTabSz="914400">
                <a:buFont typeface="Arial" panose="020B0604020202020204" pitchFamily="34" charset="0"/>
                <a:buChar char="•"/>
                <a:defRPr/>
              </a:pPr>
              <a:r>
                <a:rPr lang="da-DK" sz="1400" dirty="0">
                  <a:solidFill>
                    <a:schemeClr val="tx1"/>
                  </a:solidFill>
                </a:rPr>
                <a:t>Er det ikke klart, hvad der efterspørges</a:t>
              </a:r>
            </a:p>
            <a:p>
              <a:pPr marL="0" lvl="0" indent="0" defTabSz="711200">
                <a:lnSpc>
                  <a:spcPct val="90000"/>
                </a:lnSpc>
                <a:spcBef>
                  <a:spcPct val="0"/>
                </a:spcBef>
                <a:spcAft>
                  <a:spcPct val="35000"/>
                </a:spcAft>
                <a:buNone/>
              </a:pPr>
              <a:endParaRPr lang="da-DK" sz="1400" kern="1200" dirty="0">
                <a:solidFill>
                  <a:schemeClr val="tx1"/>
                </a:solidFill>
              </a:endParaRPr>
            </a:p>
          </p:txBody>
        </p:sp>
      </p:grpSp>
      <p:grpSp>
        <p:nvGrpSpPr>
          <p:cNvPr id="8" name="Gruppe 7">
            <a:extLst>
              <a:ext uri="{FF2B5EF4-FFF2-40B4-BE49-F238E27FC236}">
                <a16:creationId xmlns:a16="http://schemas.microsoft.com/office/drawing/2014/main" id="{6C5012DE-F527-418E-BDF1-8631AD5D4C60}"/>
              </a:ext>
            </a:extLst>
          </p:cNvPr>
          <p:cNvGrpSpPr/>
          <p:nvPr/>
        </p:nvGrpSpPr>
        <p:grpSpPr>
          <a:xfrm>
            <a:off x="3371694" y="3112807"/>
            <a:ext cx="2520000" cy="2725929"/>
            <a:chOff x="2948615" y="1967335"/>
            <a:chExt cx="2398474" cy="2404521"/>
          </a:xfrm>
          <a:solidFill>
            <a:schemeClr val="bg1"/>
          </a:solidFill>
        </p:grpSpPr>
        <p:sp>
          <p:nvSpPr>
            <p:cNvPr id="17" name="Rektangel: øverste hjørner afrundet 16">
              <a:extLst>
                <a:ext uri="{FF2B5EF4-FFF2-40B4-BE49-F238E27FC236}">
                  <a16:creationId xmlns:a16="http://schemas.microsoft.com/office/drawing/2014/main" id="{806CB315-AFE6-4956-96D2-BC3871FF77B8}"/>
                </a:ext>
              </a:extLst>
            </p:cNvPr>
            <p:cNvSpPr/>
            <p:nvPr/>
          </p:nvSpPr>
          <p:spPr>
            <a:xfrm rot="10800000">
              <a:off x="2948615" y="1967335"/>
              <a:ext cx="2398474" cy="240452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ktangel: øverste hjørner afrundet 8">
              <a:extLst>
                <a:ext uri="{FF2B5EF4-FFF2-40B4-BE49-F238E27FC236}">
                  <a16:creationId xmlns:a16="http://schemas.microsoft.com/office/drawing/2014/main" id="{7025E347-08C9-4490-B237-9EB1E8CF190A}"/>
                </a:ext>
              </a:extLst>
            </p:cNvPr>
            <p:cNvSpPr txBox="1"/>
            <p:nvPr/>
          </p:nvSpPr>
          <p:spPr>
            <a:xfrm>
              <a:off x="3021828" y="1967336"/>
              <a:ext cx="2234225" cy="23313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t" anchorCtr="0">
              <a:noAutofit/>
            </a:bodyPr>
            <a:lstStyle/>
            <a:p>
              <a:pPr marL="0" lvl="0" indent="0" defTabSz="711200">
                <a:spcBef>
                  <a:spcPct val="0"/>
                </a:spcBef>
                <a:spcAft>
                  <a:spcPts val="300"/>
                </a:spcAft>
                <a:buNone/>
              </a:pPr>
              <a:r>
                <a:rPr lang="da-DK" sz="1400" b="1" kern="1200" dirty="0">
                  <a:solidFill>
                    <a:schemeClr val="tx1"/>
                  </a:solidFill>
                </a:rPr>
                <a:t>AFSTEMNING</a:t>
              </a:r>
            </a:p>
            <a:p>
              <a:pPr>
                <a:spcAft>
                  <a:spcPts val="300"/>
                </a:spcAft>
              </a:pPr>
              <a:r>
                <a:rPr lang="da-DK" sz="1400" dirty="0">
                  <a:solidFill>
                    <a:schemeClr val="tx1"/>
                  </a:solidFill>
                </a:rPr>
                <a:t>De ændringsønsker der går videre sendes til afstemning på ændringsønskeportalen.</a:t>
              </a:r>
            </a:p>
            <a:p>
              <a:pPr>
                <a:spcAft>
                  <a:spcPts val="300"/>
                </a:spcAft>
              </a:pPr>
              <a:endParaRPr lang="da-DK" sz="1400" dirty="0">
                <a:solidFill>
                  <a:schemeClr val="tx1"/>
                </a:solidFill>
              </a:endParaRPr>
            </a:p>
            <a:p>
              <a:pPr>
                <a:spcAft>
                  <a:spcPts val="300"/>
                </a:spcAft>
              </a:pPr>
              <a:r>
                <a:rPr lang="da-DK" sz="1400" dirty="0">
                  <a:solidFill>
                    <a:schemeClr val="tx1"/>
                  </a:solidFill>
                </a:rPr>
                <a:t>De supportberettigede brugere skal ind på portalen og give kommunens stemme. </a:t>
              </a:r>
            </a:p>
          </p:txBody>
        </p:sp>
      </p:grpSp>
      <p:grpSp>
        <p:nvGrpSpPr>
          <p:cNvPr id="10" name="Gruppe 9">
            <a:extLst>
              <a:ext uri="{FF2B5EF4-FFF2-40B4-BE49-F238E27FC236}">
                <a16:creationId xmlns:a16="http://schemas.microsoft.com/office/drawing/2014/main" id="{D3D77B33-CC1A-4B51-98BB-AF082487273B}"/>
              </a:ext>
            </a:extLst>
          </p:cNvPr>
          <p:cNvGrpSpPr/>
          <p:nvPr/>
        </p:nvGrpSpPr>
        <p:grpSpPr>
          <a:xfrm>
            <a:off x="6096000" y="3112807"/>
            <a:ext cx="2520000" cy="2725929"/>
            <a:chOff x="5567332" y="1967336"/>
            <a:chExt cx="2380651" cy="2404521"/>
          </a:xfrm>
          <a:solidFill>
            <a:schemeClr val="bg1"/>
          </a:solidFill>
        </p:grpSpPr>
        <p:sp>
          <p:nvSpPr>
            <p:cNvPr id="15" name="Rektangel: øverste hjørner afrundet 14">
              <a:extLst>
                <a:ext uri="{FF2B5EF4-FFF2-40B4-BE49-F238E27FC236}">
                  <a16:creationId xmlns:a16="http://schemas.microsoft.com/office/drawing/2014/main" id="{C131C2EF-52BB-4BBC-B472-C0A6206C74D5}"/>
                </a:ext>
              </a:extLst>
            </p:cNvPr>
            <p:cNvSpPr/>
            <p:nvPr/>
          </p:nvSpPr>
          <p:spPr>
            <a:xfrm rot="10800000">
              <a:off x="5567332" y="1967336"/>
              <a:ext cx="2380651" cy="240452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ktangel: øverste hjørner afrundet 11">
              <a:extLst>
                <a:ext uri="{FF2B5EF4-FFF2-40B4-BE49-F238E27FC236}">
                  <a16:creationId xmlns:a16="http://schemas.microsoft.com/office/drawing/2014/main" id="{E597B5C6-3016-4021-9CAD-E09FE2EEDB40}"/>
                </a:ext>
              </a:extLst>
            </p:cNvPr>
            <p:cNvSpPr txBox="1"/>
            <p:nvPr/>
          </p:nvSpPr>
          <p:spPr>
            <a:xfrm rot="21600000">
              <a:off x="5640545" y="1967336"/>
              <a:ext cx="2234225" cy="23313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t" anchorCtr="0">
              <a:noAutofit/>
            </a:bodyPr>
            <a:lstStyle/>
            <a:p>
              <a:pPr marL="0" lvl="0" indent="0" defTabSz="711200">
                <a:spcBef>
                  <a:spcPct val="0"/>
                </a:spcBef>
                <a:spcAft>
                  <a:spcPts val="300"/>
                </a:spcAft>
                <a:buNone/>
              </a:pPr>
              <a:r>
                <a:rPr lang="da-DK" sz="1400" b="1" kern="1200" dirty="0">
                  <a:solidFill>
                    <a:schemeClr val="tx1"/>
                  </a:solidFill>
                </a:rPr>
                <a:t>TILBUD</a:t>
              </a:r>
            </a:p>
            <a:p>
              <a:pPr lvl="0" defTabSz="711200">
                <a:spcBef>
                  <a:spcPct val="0"/>
                </a:spcBef>
                <a:spcAft>
                  <a:spcPts val="300"/>
                </a:spcAft>
              </a:pPr>
              <a:r>
                <a:rPr lang="da-DK" sz="1400" dirty="0">
                  <a:solidFill>
                    <a:schemeClr val="tx1"/>
                  </a:solidFill>
                </a:rPr>
                <a:t>Leverandøren udarbejder en løsningsbeskrivelse og tilbud på de udvalgte ændringsønsker fra kommunerne.</a:t>
              </a:r>
            </a:p>
            <a:p>
              <a:pPr lvl="0" defTabSz="711200">
                <a:spcBef>
                  <a:spcPct val="0"/>
                </a:spcBef>
                <a:spcAft>
                  <a:spcPts val="300"/>
                </a:spcAft>
              </a:pPr>
              <a:endParaRPr lang="da-DK" sz="1400" dirty="0">
                <a:solidFill>
                  <a:schemeClr val="tx1"/>
                </a:solidFill>
              </a:endParaRPr>
            </a:p>
            <a:p>
              <a:pPr lvl="0" defTabSz="711200">
                <a:spcBef>
                  <a:spcPct val="0"/>
                </a:spcBef>
                <a:spcAft>
                  <a:spcPts val="300"/>
                </a:spcAft>
              </a:pPr>
              <a:r>
                <a:rPr lang="da-DK" sz="1400" kern="1200" dirty="0">
                  <a:solidFill>
                    <a:schemeClr val="tx1"/>
                  </a:solidFill>
                </a:rPr>
                <a:t>Derudover skal tilbuddet også omfatte de ændringer, som KOMBIT har til SAPA fx tekniske omstændigheder.</a:t>
              </a:r>
            </a:p>
          </p:txBody>
        </p:sp>
      </p:grpSp>
      <p:grpSp>
        <p:nvGrpSpPr>
          <p:cNvPr id="12" name="Gruppe 11">
            <a:extLst>
              <a:ext uri="{FF2B5EF4-FFF2-40B4-BE49-F238E27FC236}">
                <a16:creationId xmlns:a16="http://schemas.microsoft.com/office/drawing/2014/main" id="{9363A291-E902-4A49-9374-A7CC00966FCE}"/>
              </a:ext>
            </a:extLst>
          </p:cNvPr>
          <p:cNvGrpSpPr/>
          <p:nvPr/>
        </p:nvGrpSpPr>
        <p:grpSpPr>
          <a:xfrm>
            <a:off x="8996166" y="3112806"/>
            <a:ext cx="2520000" cy="2725929"/>
            <a:chOff x="8186049" y="1967336"/>
            <a:chExt cx="2380651" cy="2404521"/>
          </a:xfrm>
          <a:solidFill>
            <a:schemeClr val="bg1"/>
          </a:solidFill>
        </p:grpSpPr>
        <p:sp>
          <p:nvSpPr>
            <p:cNvPr id="13" name="Rektangel: øverste hjørner afrundet 12">
              <a:extLst>
                <a:ext uri="{FF2B5EF4-FFF2-40B4-BE49-F238E27FC236}">
                  <a16:creationId xmlns:a16="http://schemas.microsoft.com/office/drawing/2014/main" id="{C0567AAA-BDFD-4B90-837F-0EC13C311AB6}"/>
                </a:ext>
              </a:extLst>
            </p:cNvPr>
            <p:cNvSpPr/>
            <p:nvPr/>
          </p:nvSpPr>
          <p:spPr>
            <a:xfrm rot="10800000">
              <a:off x="8186049" y="1967336"/>
              <a:ext cx="2380651" cy="2404521"/>
            </a:xfrm>
            <a:prstGeom prst="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ktangel: øverste hjørner afrundet 14">
              <a:extLst>
                <a:ext uri="{FF2B5EF4-FFF2-40B4-BE49-F238E27FC236}">
                  <a16:creationId xmlns:a16="http://schemas.microsoft.com/office/drawing/2014/main" id="{A1FA1D85-6CB0-4DE2-BD31-D019A06DB8F9}"/>
                </a:ext>
              </a:extLst>
            </p:cNvPr>
            <p:cNvSpPr txBox="1"/>
            <p:nvPr/>
          </p:nvSpPr>
          <p:spPr>
            <a:xfrm rot="21600000">
              <a:off x="8259262" y="1967336"/>
              <a:ext cx="2234225" cy="23313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t" anchorCtr="0">
              <a:noAutofit/>
            </a:bodyPr>
            <a:lstStyle/>
            <a:p>
              <a:pPr marL="0" lvl="0" indent="0" defTabSz="711200">
                <a:lnSpc>
                  <a:spcPct val="90000"/>
                </a:lnSpc>
                <a:spcBef>
                  <a:spcPct val="0"/>
                </a:spcBef>
                <a:spcAft>
                  <a:spcPct val="35000"/>
                </a:spcAft>
                <a:buNone/>
              </a:pPr>
              <a:r>
                <a:rPr lang="da-DK" sz="1400" b="1" kern="1200" dirty="0">
                  <a:solidFill>
                    <a:schemeClr val="tx1"/>
                  </a:solidFill>
                </a:rPr>
                <a:t>SCOPE</a:t>
              </a:r>
            </a:p>
            <a:p>
              <a:pPr lvl="0"/>
              <a:r>
                <a:rPr lang="da-DK" sz="1400" dirty="0">
                  <a:solidFill>
                    <a:schemeClr val="tx1"/>
                  </a:solidFill>
                </a:rPr>
                <a:t>KOMBIT vurderer ud fra en cost/benefit betragtning, om forslaget kan godkendes til at blive implementeret i SAPA-løsningen.</a:t>
              </a:r>
            </a:p>
          </p:txBody>
        </p:sp>
      </p:grpSp>
      <p:pic>
        <p:nvPicPr>
          <p:cNvPr id="5" name="Grafik 4" descr="Afkrydsning">
            <a:extLst>
              <a:ext uri="{FF2B5EF4-FFF2-40B4-BE49-F238E27FC236}">
                <a16:creationId xmlns:a16="http://schemas.microsoft.com/office/drawing/2014/main" id="{BFB15D50-ABE9-4CBD-A47F-9E1ED60C39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022" y="1909697"/>
            <a:ext cx="942473" cy="942473"/>
          </a:xfrm>
          <a:prstGeom prst="rect">
            <a:avLst/>
          </a:prstGeom>
        </p:spPr>
      </p:pic>
      <p:pic>
        <p:nvPicPr>
          <p:cNvPr id="25" name="Grafik 24" descr="Gruppebrainstorming">
            <a:extLst>
              <a:ext uri="{FF2B5EF4-FFF2-40B4-BE49-F238E27FC236}">
                <a16:creationId xmlns:a16="http://schemas.microsoft.com/office/drawing/2014/main" id="{60FAA062-2656-4859-83E6-EA504CA466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78556" y="1587080"/>
            <a:ext cx="1428473" cy="1428473"/>
          </a:xfrm>
          <a:prstGeom prst="rect">
            <a:avLst/>
          </a:prstGeom>
        </p:spPr>
      </p:pic>
      <p:pic>
        <p:nvPicPr>
          <p:cNvPr id="27" name="Grafik 26" descr="Håndtryk">
            <a:extLst>
              <a:ext uri="{FF2B5EF4-FFF2-40B4-BE49-F238E27FC236}">
                <a16:creationId xmlns:a16="http://schemas.microsoft.com/office/drawing/2014/main" id="{24C35537-520E-4FB9-8447-F74366520D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57390" y="1582086"/>
            <a:ext cx="1639701" cy="1639701"/>
          </a:xfrm>
          <a:prstGeom prst="rect">
            <a:avLst/>
          </a:prstGeom>
        </p:spPr>
      </p:pic>
      <p:pic>
        <p:nvPicPr>
          <p:cNvPr id="29" name="Grafik 28" descr="Mønter">
            <a:extLst>
              <a:ext uri="{FF2B5EF4-FFF2-40B4-BE49-F238E27FC236}">
                <a16:creationId xmlns:a16="http://schemas.microsoft.com/office/drawing/2014/main" id="{EA10EB5E-CF43-4930-AB5E-8A1004B448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09891" y="2053025"/>
            <a:ext cx="914400" cy="914400"/>
          </a:xfrm>
          <a:prstGeom prst="rect">
            <a:avLst/>
          </a:prstGeom>
        </p:spPr>
      </p:pic>
      <p:pic>
        <p:nvPicPr>
          <p:cNvPr id="30" name="Grafik 29" descr="Mønter">
            <a:extLst>
              <a:ext uri="{FF2B5EF4-FFF2-40B4-BE49-F238E27FC236}">
                <a16:creationId xmlns:a16="http://schemas.microsoft.com/office/drawing/2014/main" id="{5F63D10A-AC9F-4D5F-8282-0017AF6056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64411" y="1762425"/>
            <a:ext cx="914400" cy="914400"/>
          </a:xfrm>
          <a:prstGeom prst="rect">
            <a:avLst/>
          </a:prstGeom>
        </p:spPr>
      </p:pic>
      <p:cxnSp>
        <p:nvCxnSpPr>
          <p:cNvPr id="3" name="Lige pilforbindelse 2">
            <a:extLst>
              <a:ext uri="{FF2B5EF4-FFF2-40B4-BE49-F238E27FC236}">
                <a16:creationId xmlns:a16="http://schemas.microsoft.com/office/drawing/2014/main" id="{28BA2F8E-1A88-4E5C-9CBF-0807614A8484}"/>
              </a:ext>
            </a:extLst>
          </p:cNvPr>
          <p:cNvCxnSpPr/>
          <p:nvPr/>
        </p:nvCxnSpPr>
        <p:spPr>
          <a:xfrm>
            <a:off x="506513" y="3015553"/>
            <a:ext cx="10800000" cy="0"/>
          </a:xfrm>
          <a:prstGeom prst="straightConnector1">
            <a:avLst/>
          </a:prstGeom>
          <a:ln w="127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26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650E6-1B1C-40FF-B143-026C032F4745}"/>
              </a:ext>
            </a:extLst>
          </p:cNvPr>
          <p:cNvSpPr>
            <a:spLocks noGrp="1"/>
          </p:cNvSpPr>
          <p:nvPr>
            <p:ph type="title"/>
          </p:nvPr>
        </p:nvSpPr>
        <p:spPr>
          <a:xfrm>
            <a:off x="538198" y="345832"/>
            <a:ext cx="10896607" cy="841638"/>
          </a:xfrm>
        </p:spPr>
        <p:txBody>
          <a:bodyPr/>
          <a:lstStyle/>
          <a:p>
            <a:r>
              <a:rPr lang="da-DK" sz="2000" dirty="0"/>
              <a:t>Proces for udvikling af ændringsønsker i SAPA</a:t>
            </a:r>
            <a:br>
              <a:rPr lang="da-DK" dirty="0"/>
            </a:br>
            <a:r>
              <a:rPr lang="da-DK" sz="1800" dirty="0">
                <a:solidFill>
                  <a:schemeClr val="accent1">
                    <a:lumMod val="75000"/>
                  </a:schemeClr>
                </a:solidFill>
              </a:rPr>
              <a:t>Forsimplet udgave</a:t>
            </a:r>
          </a:p>
        </p:txBody>
      </p:sp>
      <p:cxnSp>
        <p:nvCxnSpPr>
          <p:cNvPr id="5" name="Lige pilforbindelse 4">
            <a:extLst>
              <a:ext uri="{FF2B5EF4-FFF2-40B4-BE49-F238E27FC236}">
                <a16:creationId xmlns:a16="http://schemas.microsoft.com/office/drawing/2014/main" id="{CA5BF822-2CEF-4AB5-9977-B866C34BF4D8}"/>
              </a:ext>
            </a:extLst>
          </p:cNvPr>
          <p:cNvCxnSpPr/>
          <p:nvPr/>
        </p:nvCxnSpPr>
        <p:spPr>
          <a:xfrm>
            <a:off x="145586" y="4055730"/>
            <a:ext cx="11772000" cy="0"/>
          </a:xfrm>
          <a:prstGeom prst="straightConnector1">
            <a:avLst/>
          </a:prstGeom>
          <a:ln w="28575">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1D45B0DC-2FC8-4368-8496-ACA01A075696}"/>
              </a:ext>
            </a:extLst>
          </p:cNvPr>
          <p:cNvCxnSpPr/>
          <p:nvPr/>
        </p:nvCxnSpPr>
        <p:spPr>
          <a:xfrm>
            <a:off x="3090538" y="1456915"/>
            <a:ext cx="0" cy="2556000"/>
          </a:xfrm>
          <a:prstGeom prst="line">
            <a:avLst/>
          </a:prstGeom>
          <a:ln w="9525">
            <a:solidFill>
              <a:schemeClr val="accent5">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EA4EC7A4-C3F6-4CDE-ABC1-B1B07872D410}"/>
              </a:ext>
            </a:extLst>
          </p:cNvPr>
          <p:cNvCxnSpPr/>
          <p:nvPr/>
        </p:nvCxnSpPr>
        <p:spPr>
          <a:xfrm>
            <a:off x="5363803" y="1448088"/>
            <a:ext cx="0" cy="2556000"/>
          </a:xfrm>
          <a:prstGeom prst="line">
            <a:avLst/>
          </a:prstGeom>
          <a:ln w="9525">
            <a:solidFill>
              <a:schemeClr val="accent5">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Dobbeltparentes 11">
            <a:extLst>
              <a:ext uri="{FF2B5EF4-FFF2-40B4-BE49-F238E27FC236}">
                <a16:creationId xmlns:a16="http://schemas.microsoft.com/office/drawing/2014/main" id="{CF3D2269-21F9-431A-8327-02F23A37E5AB}"/>
              </a:ext>
            </a:extLst>
          </p:cNvPr>
          <p:cNvSpPr/>
          <p:nvPr/>
        </p:nvSpPr>
        <p:spPr>
          <a:xfrm>
            <a:off x="3734355" y="1479886"/>
            <a:ext cx="1080000" cy="467677"/>
          </a:xfrm>
          <a:prstGeom prst="bracketPair">
            <a:avLst/>
          </a:prstGeom>
          <a:solidFill>
            <a:schemeClr val="bg1"/>
          </a:solidFill>
          <a:ln w="12700">
            <a:solidFill>
              <a:srgbClr val="00739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rgbClr val="007398"/>
                </a:solidFill>
              </a:rPr>
              <a:t>Udvikling</a:t>
            </a:r>
          </a:p>
        </p:txBody>
      </p:sp>
      <p:sp>
        <p:nvSpPr>
          <p:cNvPr id="13" name="Dobbeltparentes 12">
            <a:extLst>
              <a:ext uri="{FF2B5EF4-FFF2-40B4-BE49-F238E27FC236}">
                <a16:creationId xmlns:a16="http://schemas.microsoft.com/office/drawing/2014/main" id="{DD92B9C2-91E4-4877-A2D4-2ADD6D5F237A}"/>
              </a:ext>
            </a:extLst>
          </p:cNvPr>
          <p:cNvSpPr/>
          <p:nvPr/>
        </p:nvSpPr>
        <p:spPr>
          <a:xfrm>
            <a:off x="1669980" y="1479917"/>
            <a:ext cx="1080000" cy="467677"/>
          </a:xfrm>
          <a:prstGeom prst="bracketPair">
            <a:avLst/>
          </a:prstGeom>
          <a:solidFill>
            <a:schemeClr val="bg1"/>
          </a:solidFill>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1">
                    <a:lumMod val="75000"/>
                  </a:schemeClr>
                </a:solidFill>
              </a:rPr>
              <a:t>Scope</a:t>
            </a:r>
          </a:p>
        </p:txBody>
      </p:sp>
      <p:sp>
        <p:nvSpPr>
          <p:cNvPr id="14" name="Dobbeltparentes 13">
            <a:extLst>
              <a:ext uri="{FF2B5EF4-FFF2-40B4-BE49-F238E27FC236}">
                <a16:creationId xmlns:a16="http://schemas.microsoft.com/office/drawing/2014/main" id="{3EA60775-6124-4721-B73A-445AA043D975}"/>
              </a:ext>
            </a:extLst>
          </p:cNvPr>
          <p:cNvSpPr/>
          <p:nvPr/>
        </p:nvSpPr>
        <p:spPr>
          <a:xfrm>
            <a:off x="5991667" y="1475914"/>
            <a:ext cx="1080000" cy="467677"/>
          </a:xfrm>
          <a:prstGeom prst="bracketPair">
            <a:avLst/>
          </a:prstGeom>
          <a:solidFill>
            <a:schemeClr val="bg1"/>
          </a:solidFill>
          <a:ln w="127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5"/>
                </a:solidFill>
              </a:rPr>
              <a:t>Test</a:t>
            </a:r>
          </a:p>
        </p:txBody>
      </p:sp>
      <p:cxnSp>
        <p:nvCxnSpPr>
          <p:cNvPr id="17" name="Lige forbindelse 16">
            <a:extLst>
              <a:ext uri="{FF2B5EF4-FFF2-40B4-BE49-F238E27FC236}">
                <a16:creationId xmlns:a16="http://schemas.microsoft.com/office/drawing/2014/main" id="{6A045FBE-66BB-47DC-9BF9-29C7C6876B8D}"/>
              </a:ext>
            </a:extLst>
          </p:cNvPr>
          <p:cNvCxnSpPr/>
          <p:nvPr/>
        </p:nvCxnSpPr>
        <p:spPr>
          <a:xfrm>
            <a:off x="7604816" y="1456915"/>
            <a:ext cx="0" cy="2556000"/>
          </a:xfrm>
          <a:prstGeom prst="line">
            <a:avLst/>
          </a:prstGeom>
          <a:ln w="9525">
            <a:solidFill>
              <a:schemeClr val="accent5">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Dobbeltparentes 17">
            <a:extLst>
              <a:ext uri="{FF2B5EF4-FFF2-40B4-BE49-F238E27FC236}">
                <a16:creationId xmlns:a16="http://schemas.microsoft.com/office/drawing/2014/main" id="{CBE45EBA-995A-41DC-B153-1701265F308D}"/>
              </a:ext>
            </a:extLst>
          </p:cNvPr>
          <p:cNvSpPr/>
          <p:nvPr/>
        </p:nvSpPr>
        <p:spPr>
          <a:xfrm>
            <a:off x="5991667" y="2309120"/>
            <a:ext cx="1080000" cy="467677"/>
          </a:xfrm>
          <a:prstGeom prst="bracketPair">
            <a:avLst/>
          </a:prstGeom>
          <a:solidFill>
            <a:schemeClr val="bg1"/>
          </a:solidFill>
          <a:ln w="12700">
            <a:solidFill>
              <a:srgbClr val="00739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rgbClr val="007398"/>
                </a:solidFill>
              </a:rPr>
              <a:t>Udvikling</a:t>
            </a:r>
          </a:p>
        </p:txBody>
      </p:sp>
      <p:sp>
        <p:nvSpPr>
          <p:cNvPr id="19" name="Dobbeltparentes 18">
            <a:extLst>
              <a:ext uri="{FF2B5EF4-FFF2-40B4-BE49-F238E27FC236}">
                <a16:creationId xmlns:a16="http://schemas.microsoft.com/office/drawing/2014/main" id="{4DC96037-E79B-4E23-93A8-C4311A0F6FD4}"/>
              </a:ext>
            </a:extLst>
          </p:cNvPr>
          <p:cNvSpPr/>
          <p:nvPr/>
        </p:nvSpPr>
        <p:spPr>
          <a:xfrm>
            <a:off x="3734355" y="2308469"/>
            <a:ext cx="1080000" cy="467677"/>
          </a:xfrm>
          <a:prstGeom prst="bracketPair">
            <a:avLst/>
          </a:prstGeom>
          <a:solidFill>
            <a:schemeClr val="bg1"/>
          </a:solidFill>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1">
                    <a:lumMod val="75000"/>
                  </a:schemeClr>
                </a:solidFill>
              </a:rPr>
              <a:t>Scope</a:t>
            </a:r>
          </a:p>
        </p:txBody>
      </p:sp>
      <p:sp>
        <p:nvSpPr>
          <p:cNvPr id="20" name="Dobbeltparentes 19">
            <a:extLst>
              <a:ext uri="{FF2B5EF4-FFF2-40B4-BE49-F238E27FC236}">
                <a16:creationId xmlns:a16="http://schemas.microsoft.com/office/drawing/2014/main" id="{DD9C598B-826A-45CC-AD97-CD2703DA40C7}"/>
              </a:ext>
            </a:extLst>
          </p:cNvPr>
          <p:cNvSpPr/>
          <p:nvPr/>
        </p:nvSpPr>
        <p:spPr>
          <a:xfrm>
            <a:off x="8190962" y="2312094"/>
            <a:ext cx="1080000" cy="467677"/>
          </a:xfrm>
          <a:prstGeom prst="bracketPair">
            <a:avLst/>
          </a:prstGeom>
          <a:solidFill>
            <a:schemeClr val="bg1"/>
          </a:solidFill>
          <a:ln w="127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5"/>
                </a:solidFill>
              </a:rPr>
              <a:t>Test</a:t>
            </a:r>
          </a:p>
        </p:txBody>
      </p:sp>
      <p:sp>
        <p:nvSpPr>
          <p:cNvPr id="21" name="Tekstfelt 20">
            <a:extLst>
              <a:ext uri="{FF2B5EF4-FFF2-40B4-BE49-F238E27FC236}">
                <a16:creationId xmlns:a16="http://schemas.microsoft.com/office/drawing/2014/main" id="{AB330B75-7F88-443B-8E61-419B5D1004C5}"/>
              </a:ext>
            </a:extLst>
          </p:cNvPr>
          <p:cNvSpPr txBox="1"/>
          <p:nvPr/>
        </p:nvSpPr>
        <p:spPr>
          <a:xfrm>
            <a:off x="693918" y="4249909"/>
            <a:ext cx="3240000" cy="1692000"/>
          </a:xfrm>
          <a:prstGeom prst="rect">
            <a:avLst/>
          </a:prstGeom>
          <a:solidFill>
            <a:schemeClr val="bg1"/>
          </a:solidFill>
          <a:ln w="9525">
            <a:solidFill>
              <a:schemeClr val="accent1">
                <a:lumMod val="50000"/>
              </a:schemeClr>
            </a:solidFill>
            <a:prstDash val="solid"/>
          </a:ln>
        </p:spPr>
        <p:txBody>
          <a:bodyPr wrap="square" lIns="108000" tIns="108000" rIns="108000" bIns="108000" rtlCol="0">
            <a:noAutofit/>
          </a:bodyPr>
          <a:lstStyle/>
          <a:p>
            <a:r>
              <a:rPr lang="da-DK" sz="1100" b="1" dirty="0">
                <a:solidFill>
                  <a:schemeClr val="accent1">
                    <a:lumMod val="75000"/>
                  </a:schemeClr>
                </a:solidFill>
                <a:latin typeface="Trebuchet MS" panose="020B0603020202020204" pitchFamily="34" charset="0"/>
              </a:rPr>
              <a:t>SCOPE: ÆNDRINGER TIL SAPA FASTLÆGGES</a:t>
            </a:r>
          </a:p>
          <a:p>
            <a:endParaRPr lang="da-DK" sz="1100" dirty="0">
              <a:latin typeface="Trebuchet MS" panose="020B0603020202020204" pitchFamily="34" charset="0"/>
            </a:endParaRPr>
          </a:p>
          <a:p>
            <a:r>
              <a:rPr lang="da-DK" sz="1100" dirty="0">
                <a:latin typeface="Trebuchet MS" panose="020B0603020202020204" pitchFamily="34" charset="0"/>
              </a:rPr>
              <a:t>KOMBIT sender de valgte ændringsønsker fra kommunerne sammen med andre ændringer til leverandør </a:t>
            </a:r>
          </a:p>
          <a:p>
            <a:r>
              <a:rPr lang="da-DK" sz="1100" dirty="0">
                <a:latin typeface="Trebuchet MS" panose="020B0603020202020204" pitchFamily="34" charset="0"/>
              </a:rPr>
              <a:t> </a:t>
            </a:r>
          </a:p>
          <a:p>
            <a:r>
              <a:rPr lang="da-DK" sz="1100" dirty="0">
                <a:latin typeface="Trebuchet MS" panose="020B0603020202020204" pitchFamily="34" charset="0"/>
              </a:rPr>
              <a:t>Leverandør udarbejder løsningsbeskrivelse og tilbud, og hvis KOMBIT godkender tilbuddet igangsættes udvikling</a:t>
            </a:r>
          </a:p>
        </p:txBody>
      </p:sp>
      <p:sp>
        <p:nvSpPr>
          <p:cNvPr id="23" name="Rektangel 22">
            <a:extLst>
              <a:ext uri="{FF2B5EF4-FFF2-40B4-BE49-F238E27FC236}">
                <a16:creationId xmlns:a16="http://schemas.microsoft.com/office/drawing/2014/main" id="{06658A92-F06D-4E8F-B446-CDD1CBF287B4}"/>
              </a:ext>
            </a:extLst>
          </p:cNvPr>
          <p:cNvSpPr/>
          <p:nvPr/>
        </p:nvSpPr>
        <p:spPr>
          <a:xfrm>
            <a:off x="8327868" y="4249909"/>
            <a:ext cx="3240000" cy="1692000"/>
          </a:xfrm>
          <a:prstGeom prst="rect">
            <a:avLst/>
          </a:prstGeom>
          <a:solidFill>
            <a:schemeClr val="bg1"/>
          </a:solidFill>
          <a:ln w="9525">
            <a:solidFill>
              <a:srgbClr val="7A9A01"/>
            </a:solidFill>
            <a:prstDash val="solid"/>
          </a:ln>
        </p:spPr>
        <p:txBody>
          <a:bodyPr wrap="square" lIns="108000" tIns="108000" rIns="108000" bIns="108000">
            <a:noAutofit/>
          </a:bodyPr>
          <a:lstStyle/>
          <a:p>
            <a:r>
              <a:rPr lang="da-DK" sz="1100" b="1" dirty="0">
                <a:solidFill>
                  <a:srgbClr val="7A9A01"/>
                </a:solidFill>
                <a:latin typeface="Trebuchet MS" panose="020B0603020202020204" pitchFamily="34" charset="0"/>
              </a:rPr>
              <a:t>GO LIVE</a:t>
            </a:r>
          </a:p>
          <a:p>
            <a:endParaRPr lang="da-DK" sz="1100" b="1" dirty="0">
              <a:latin typeface="Trebuchet MS" panose="020B0603020202020204" pitchFamily="34" charset="0"/>
            </a:endParaRPr>
          </a:p>
          <a:p>
            <a:r>
              <a:rPr lang="da-DK" sz="1100" dirty="0">
                <a:latin typeface="Trebuchet MS" panose="020B0603020202020204" pitchFamily="34" charset="0"/>
              </a:rPr>
              <a:t>Efter vellykket test bliver ændringerne samlet i en release og rullet ud til samtlige kommuner </a:t>
            </a:r>
          </a:p>
        </p:txBody>
      </p:sp>
      <p:sp>
        <p:nvSpPr>
          <p:cNvPr id="26" name="Dobbeltparentes 25">
            <a:extLst>
              <a:ext uri="{FF2B5EF4-FFF2-40B4-BE49-F238E27FC236}">
                <a16:creationId xmlns:a16="http://schemas.microsoft.com/office/drawing/2014/main" id="{D7636919-BF0F-4DC0-B20F-E4C3F50A3C03}"/>
              </a:ext>
            </a:extLst>
          </p:cNvPr>
          <p:cNvSpPr/>
          <p:nvPr/>
        </p:nvSpPr>
        <p:spPr>
          <a:xfrm>
            <a:off x="8190962" y="3106662"/>
            <a:ext cx="1080000" cy="467677"/>
          </a:xfrm>
          <a:prstGeom prst="bracketPair">
            <a:avLst/>
          </a:prstGeom>
          <a:solidFill>
            <a:schemeClr val="bg1"/>
          </a:solidFill>
          <a:ln w="12700">
            <a:solidFill>
              <a:srgbClr val="007398"/>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rgbClr val="007398"/>
                </a:solidFill>
              </a:rPr>
              <a:t>Udvikling</a:t>
            </a:r>
          </a:p>
        </p:txBody>
      </p:sp>
      <p:sp>
        <p:nvSpPr>
          <p:cNvPr id="27" name="Dobbeltparentes 26">
            <a:extLst>
              <a:ext uri="{FF2B5EF4-FFF2-40B4-BE49-F238E27FC236}">
                <a16:creationId xmlns:a16="http://schemas.microsoft.com/office/drawing/2014/main" id="{B00A784B-D8F4-45B5-BEA6-02DCC5848D9A}"/>
              </a:ext>
            </a:extLst>
          </p:cNvPr>
          <p:cNvSpPr/>
          <p:nvPr/>
        </p:nvSpPr>
        <p:spPr>
          <a:xfrm>
            <a:off x="5991667" y="3100504"/>
            <a:ext cx="1080000" cy="467677"/>
          </a:xfrm>
          <a:prstGeom prst="bracketPair">
            <a:avLst/>
          </a:prstGeom>
          <a:solidFill>
            <a:schemeClr val="bg1"/>
          </a:solidFill>
          <a:ln w="127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1">
                    <a:lumMod val="75000"/>
                  </a:schemeClr>
                </a:solidFill>
              </a:rPr>
              <a:t>Scope</a:t>
            </a:r>
          </a:p>
        </p:txBody>
      </p:sp>
      <p:sp>
        <p:nvSpPr>
          <p:cNvPr id="28" name="Dobbeltparentes 27">
            <a:extLst>
              <a:ext uri="{FF2B5EF4-FFF2-40B4-BE49-F238E27FC236}">
                <a16:creationId xmlns:a16="http://schemas.microsoft.com/office/drawing/2014/main" id="{9D90E35B-0FDC-46F6-9B72-513A2BF87CC6}"/>
              </a:ext>
            </a:extLst>
          </p:cNvPr>
          <p:cNvSpPr/>
          <p:nvPr/>
        </p:nvSpPr>
        <p:spPr>
          <a:xfrm>
            <a:off x="10354805" y="3100862"/>
            <a:ext cx="1080000" cy="467677"/>
          </a:xfrm>
          <a:prstGeom prst="bracketPair">
            <a:avLst/>
          </a:prstGeom>
          <a:solidFill>
            <a:schemeClr val="bg1"/>
          </a:solidFill>
          <a:ln w="127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5"/>
                </a:solidFill>
              </a:rPr>
              <a:t>Test</a:t>
            </a:r>
          </a:p>
        </p:txBody>
      </p:sp>
      <p:cxnSp>
        <p:nvCxnSpPr>
          <p:cNvPr id="25" name="Lige forbindelse 24">
            <a:extLst>
              <a:ext uri="{FF2B5EF4-FFF2-40B4-BE49-F238E27FC236}">
                <a16:creationId xmlns:a16="http://schemas.microsoft.com/office/drawing/2014/main" id="{1AA67FE5-FB17-43D1-89F3-72F0DC9F05A4}"/>
              </a:ext>
            </a:extLst>
          </p:cNvPr>
          <p:cNvCxnSpPr/>
          <p:nvPr/>
        </p:nvCxnSpPr>
        <p:spPr>
          <a:xfrm>
            <a:off x="9857108" y="1456915"/>
            <a:ext cx="0" cy="2556000"/>
          </a:xfrm>
          <a:prstGeom prst="line">
            <a:avLst/>
          </a:prstGeom>
          <a:ln w="9525">
            <a:solidFill>
              <a:schemeClr val="accent5">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kstfelt 28">
            <a:extLst>
              <a:ext uri="{FF2B5EF4-FFF2-40B4-BE49-F238E27FC236}">
                <a16:creationId xmlns:a16="http://schemas.microsoft.com/office/drawing/2014/main" id="{1B6FA88E-49CF-41E1-B360-512FA5112272}"/>
              </a:ext>
            </a:extLst>
          </p:cNvPr>
          <p:cNvSpPr txBox="1"/>
          <p:nvPr/>
        </p:nvSpPr>
        <p:spPr>
          <a:xfrm>
            <a:off x="4530058" y="4249909"/>
            <a:ext cx="3240000" cy="1692000"/>
          </a:xfrm>
          <a:prstGeom prst="rect">
            <a:avLst/>
          </a:prstGeom>
          <a:solidFill>
            <a:schemeClr val="bg1"/>
          </a:solidFill>
          <a:ln w="9525">
            <a:solidFill>
              <a:srgbClr val="007398"/>
            </a:solidFill>
            <a:prstDash val="solid"/>
          </a:ln>
        </p:spPr>
        <p:txBody>
          <a:bodyPr wrap="square" lIns="108000" tIns="108000" rIns="108000" bIns="108000" rtlCol="0">
            <a:noAutofit/>
          </a:bodyPr>
          <a:lstStyle/>
          <a:p>
            <a:r>
              <a:rPr lang="da-DK" sz="1100" b="1" dirty="0">
                <a:solidFill>
                  <a:srgbClr val="007398"/>
                </a:solidFill>
                <a:latin typeface="Trebuchet MS" panose="020B0603020202020204" pitchFamily="34" charset="0"/>
              </a:rPr>
              <a:t>UDVIKLING &amp; </a:t>
            </a:r>
            <a:r>
              <a:rPr lang="da-DK" sz="1100" b="1" dirty="0">
                <a:solidFill>
                  <a:schemeClr val="accent5"/>
                </a:solidFill>
                <a:latin typeface="Trebuchet MS" panose="020B0603020202020204" pitchFamily="34" charset="0"/>
              </a:rPr>
              <a:t>TEST</a:t>
            </a:r>
            <a:r>
              <a:rPr lang="da-DK" sz="1100" b="1" dirty="0">
                <a:solidFill>
                  <a:srgbClr val="007398"/>
                </a:solidFill>
                <a:latin typeface="Trebuchet MS" panose="020B0603020202020204" pitchFamily="34" charset="0"/>
              </a:rPr>
              <a:t> AF ÆNDRINGSØNSKER</a:t>
            </a:r>
          </a:p>
          <a:p>
            <a:endParaRPr lang="da-DK" sz="1100" b="1" dirty="0">
              <a:latin typeface="Trebuchet MS" panose="020B0603020202020204" pitchFamily="34" charset="0"/>
            </a:endParaRPr>
          </a:p>
          <a:p>
            <a:r>
              <a:rPr lang="da-DK" sz="1100" dirty="0">
                <a:latin typeface="Trebuchet MS" panose="020B0603020202020204" pitchFamily="34" charset="0"/>
              </a:rPr>
              <a:t>Når leverandøren har udviklet ændringerne, bliver de testet i samarbejde med KOMBIT</a:t>
            </a:r>
          </a:p>
          <a:p>
            <a:endParaRPr lang="da-DK" sz="1100" dirty="0">
              <a:latin typeface="Trebuchet MS" panose="020B0603020202020204" pitchFamily="34" charset="0"/>
            </a:endParaRPr>
          </a:p>
          <a:p>
            <a:r>
              <a:rPr lang="da-DK" sz="1100" dirty="0">
                <a:latin typeface="Trebuchet MS" panose="020B0603020202020204" pitchFamily="34" charset="0"/>
              </a:rPr>
              <a:t>Her kan der være en række tilbageløb, inden de er klar til Go Live</a:t>
            </a:r>
          </a:p>
          <a:p>
            <a:r>
              <a:rPr lang="da-DK" sz="1100" dirty="0">
                <a:latin typeface="Trebuchet MS" panose="020B0603020202020204" pitchFamily="34" charset="0"/>
              </a:rPr>
              <a:t> </a:t>
            </a:r>
          </a:p>
        </p:txBody>
      </p:sp>
      <p:sp>
        <p:nvSpPr>
          <p:cNvPr id="30" name="Dobbeltparentes 29">
            <a:extLst>
              <a:ext uri="{FF2B5EF4-FFF2-40B4-BE49-F238E27FC236}">
                <a16:creationId xmlns:a16="http://schemas.microsoft.com/office/drawing/2014/main" id="{DF9F7783-B675-4DB7-85B8-51CF1677EA2E}"/>
              </a:ext>
            </a:extLst>
          </p:cNvPr>
          <p:cNvSpPr/>
          <p:nvPr/>
        </p:nvSpPr>
        <p:spPr>
          <a:xfrm>
            <a:off x="8190962" y="1478652"/>
            <a:ext cx="1080000" cy="467677"/>
          </a:xfrm>
          <a:prstGeom prst="bracketPair">
            <a:avLst/>
          </a:prstGeom>
          <a:solidFill>
            <a:schemeClr val="bg1"/>
          </a:solidFill>
          <a:ln w="12700">
            <a:solidFill>
              <a:srgbClr val="7A9A0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3"/>
                </a:solidFill>
              </a:rPr>
              <a:t>Go Live</a:t>
            </a:r>
          </a:p>
        </p:txBody>
      </p:sp>
      <p:sp>
        <p:nvSpPr>
          <p:cNvPr id="31" name="Dobbeltparentes 30">
            <a:extLst>
              <a:ext uri="{FF2B5EF4-FFF2-40B4-BE49-F238E27FC236}">
                <a16:creationId xmlns:a16="http://schemas.microsoft.com/office/drawing/2014/main" id="{BB342510-46E5-4146-9365-FCF0E16B7842}"/>
              </a:ext>
            </a:extLst>
          </p:cNvPr>
          <p:cNvSpPr/>
          <p:nvPr/>
        </p:nvSpPr>
        <p:spPr>
          <a:xfrm>
            <a:off x="10347815" y="2314723"/>
            <a:ext cx="1080000" cy="467677"/>
          </a:xfrm>
          <a:prstGeom prst="bracketPair">
            <a:avLst/>
          </a:prstGeom>
          <a:solidFill>
            <a:schemeClr val="bg1"/>
          </a:solidFill>
          <a:ln w="12700">
            <a:solidFill>
              <a:srgbClr val="7A9A0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da-DK" sz="1400" b="1" dirty="0">
                <a:solidFill>
                  <a:schemeClr val="accent3"/>
                </a:solidFill>
              </a:rPr>
              <a:t>Go Live</a:t>
            </a:r>
          </a:p>
        </p:txBody>
      </p:sp>
      <p:sp>
        <p:nvSpPr>
          <p:cNvPr id="4" name="Tekstfelt 3">
            <a:extLst>
              <a:ext uri="{FF2B5EF4-FFF2-40B4-BE49-F238E27FC236}">
                <a16:creationId xmlns:a16="http://schemas.microsoft.com/office/drawing/2014/main" id="{ABD2CDEF-1F4B-4BBA-B4FB-9318638C4C46}"/>
              </a:ext>
            </a:extLst>
          </p:cNvPr>
          <p:cNvSpPr txBox="1"/>
          <p:nvPr/>
        </p:nvSpPr>
        <p:spPr>
          <a:xfrm>
            <a:off x="177034" y="1557564"/>
            <a:ext cx="889987" cy="276999"/>
          </a:xfrm>
          <a:prstGeom prst="rect">
            <a:avLst/>
          </a:prstGeom>
          <a:noFill/>
        </p:spPr>
        <p:txBody>
          <a:bodyPr wrap="none" rtlCol="0">
            <a:spAutoFit/>
          </a:bodyPr>
          <a:lstStyle/>
          <a:p>
            <a:r>
              <a:rPr lang="da-DK" sz="1200" dirty="0">
                <a:solidFill>
                  <a:schemeClr val="accent5">
                    <a:lumMod val="60000"/>
                    <a:lumOff val="40000"/>
                  </a:schemeClr>
                </a:solidFill>
                <a:latin typeface="Trebuchet MS" panose="020B0603020202020204" pitchFamily="34" charset="0"/>
              </a:rPr>
              <a:t>RELEASE 1</a:t>
            </a:r>
          </a:p>
        </p:txBody>
      </p:sp>
      <p:sp>
        <p:nvSpPr>
          <p:cNvPr id="34" name="Tekstfelt 33">
            <a:extLst>
              <a:ext uri="{FF2B5EF4-FFF2-40B4-BE49-F238E27FC236}">
                <a16:creationId xmlns:a16="http://schemas.microsoft.com/office/drawing/2014/main" id="{6DBB4DBE-9507-4EE7-8489-65D784B1CF0D}"/>
              </a:ext>
            </a:extLst>
          </p:cNvPr>
          <p:cNvSpPr txBox="1"/>
          <p:nvPr/>
        </p:nvSpPr>
        <p:spPr>
          <a:xfrm>
            <a:off x="177033" y="2381670"/>
            <a:ext cx="889987" cy="276999"/>
          </a:xfrm>
          <a:prstGeom prst="rect">
            <a:avLst/>
          </a:prstGeom>
          <a:noFill/>
        </p:spPr>
        <p:txBody>
          <a:bodyPr wrap="none" rtlCol="0">
            <a:spAutoFit/>
          </a:bodyPr>
          <a:lstStyle/>
          <a:p>
            <a:r>
              <a:rPr lang="da-DK" sz="1200" dirty="0">
                <a:solidFill>
                  <a:schemeClr val="accent5">
                    <a:lumMod val="60000"/>
                    <a:lumOff val="40000"/>
                  </a:schemeClr>
                </a:solidFill>
                <a:latin typeface="Trebuchet MS" panose="020B0603020202020204" pitchFamily="34" charset="0"/>
              </a:rPr>
              <a:t>RELEASE 2</a:t>
            </a:r>
          </a:p>
        </p:txBody>
      </p:sp>
      <p:sp>
        <p:nvSpPr>
          <p:cNvPr id="35" name="Tekstfelt 34">
            <a:extLst>
              <a:ext uri="{FF2B5EF4-FFF2-40B4-BE49-F238E27FC236}">
                <a16:creationId xmlns:a16="http://schemas.microsoft.com/office/drawing/2014/main" id="{B2DB4C6C-1836-449B-B7BC-AE67E0854C54}"/>
              </a:ext>
            </a:extLst>
          </p:cNvPr>
          <p:cNvSpPr txBox="1"/>
          <p:nvPr/>
        </p:nvSpPr>
        <p:spPr>
          <a:xfrm>
            <a:off x="177034" y="3185084"/>
            <a:ext cx="889987" cy="276999"/>
          </a:xfrm>
          <a:prstGeom prst="rect">
            <a:avLst/>
          </a:prstGeom>
          <a:noFill/>
        </p:spPr>
        <p:txBody>
          <a:bodyPr wrap="none" rtlCol="0">
            <a:spAutoFit/>
          </a:bodyPr>
          <a:lstStyle/>
          <a:p>
            <a:r>
              <a:rPr lang="da-DK" sz="1200" dirty="0">
                <a:solidFill>
                  <a:schemeClr val="accent5">
                    <a:lumMod val="60000"/>
                    <a:lumOff val="40000"/>
                  </a:schemeClr>
                </a:solidFill>
                <a:latin typeface="Trebuchet MS" panose="020B0603020202020204" pitchFamily="34" charset="0"/>
              </a:rPr>
              <a:t>RELEASE 3</a:t>
            </a:r>
          </a:p>
        </p:txBody>
      </p:sp>
      <p:cxnSp>
        <p:nvCxnSpPr>
          <p:cNvPr id="36" name="Lige pilforbindelse 35">
            <a:extLst>
              <a:ext uri="{FF2B5EF4-FFF2-40B4-BE49-F238E27FC236}">
                <a16:creationId xmlns:a16="http://schemas.microsoft.com/office/drawing/2014/main" id="{BFBC34E8-CEEF-4AD6-B83C-28CCAE26C88B}"/>
              </a:ext>
            </a:extLst>
          </p:cNvPr>
          <p:cNvCxnSpPr>
            <a:cxnSpLocks/>
            <a:stCxn id="35" idx="3"/>
            <a:endCxn id="27" idx="1"/>
          </p:cNvCxnSpPr>
          <p:nvPr/>
        </p:nvCxnSpPr>
        <p:spPr>
          <a:xfrm>
            <a:off x="1067021" y="3323584"/>
            <a:ext cx="4924646" cy="0"/>
          </a:xfrm>
          <a:prstGeom prst="straightConnector1">
            <a:avLst/>
          </a:prstGeom>
          <a:ln>
            <a:solidFill>
              <a:schemeClr val="accent5">
                <a:lumMod val="40000"/>
                <a:lumOff val="60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7" name="Lige pilforbindelse 36">
            <a:extLst>
              <a:ext uri="{FF2B5EF4-FFF2-40B4-BE49-F238E27FC236}">
                <a16:creationId xmlns:a16="http://schemas.microsoft.com/office/drawing/2014/main" id="{BBC6F551-9DE6-4DC4-A0AC-163ECF0898F2}"/>
              </a:ext>
            </a:extLst>
          </p:cNvPr>
          <p:cNvCxnSpPr>
            <a:cxnSpLocks/>
            <a:stCxn id="34" idx="3"/>
            <a:endCxn id="19" idx="1"/>
          </p:cNvCxnSpPr>
          <p:nvPr/>
        </p:nvCxnSpPr>
        <p:spPr>
          <a:xfrm>
            <a:off x="1067020" y="2520170"/>
            <a:ext cx="2667335" cy="0"/>
          </a:xfrm>
          <a:prstGeom prst="straightConnector1">
            <a:avLst/>
          </a:prstGeom>
          <a:ln>
            <a:solidFill>
              <a:schemeClr val="accent5">
                <a:lumMod val="40000"/>
                <a:lumOff val="6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40" name="Lige pilforbindelse 39">
            <a:extLst>
              <a:ext uri="{FF2B5EF4-FFF2-40B4-BE49-F238E27FC236}">
                <a16:creationId xmlns:a16="http://schemas.microsoft.com/office/drawing/2014/main" id="{80D12813-B1C3-495D-9A0E-7D5B3D612028}"/>
              </a:ext>
            </a:extLst>
          </p:cNvPr>
          <p:cNvCxnSpPr>
            <a:cxnSpLocks/>
            <a:stCxn id="4" idx="3"/>
            <a:endCxn id="13" idx="1"/>
          </p:cNvCxnSpPr>
          <p:nvPr/>
        </p:nvCxnSpPr>
        <p:spPr>
          <a:xfrm>
            <a:off x="1067021" y="1696064"/>
            <a:ext cx="602959" cy="0"/>
          </a:xfrm>
          <a:prstGeom prst="straightConnector1">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kstfelt 47">
            <a:extLst>
              <a:ext uri="{FF2B5EF4-FFF2-40B4-BE49-F238E27FC236}">
                <a16:creationId xmlns:a16="http://schemas.microsoft.com/office/drawing/2014/main" id="{ADBFAC82-25CD-4D31-B021-E4FCD4CBB137}"/>
              </a:ext>
            </a:extLst>
          </p:cNvPr>
          <p:cNvSpPr txBox="1"/>
          <p:nvPr/>
        </p:nvSpPr>
        <p:spPr>
          <a:xfrm>
            <a:off x="4255537" y="965524"/>
            <a:ext cx="2534668" cy="261610"/>
          </a:xfrm>
          <a:prstGeom prst="rect">
            <a:avLst/>
          </a:prstGeom>
          <a:noFill/>
        </p:spPr>
        <p:txBody>
          <a:bodyPr wrap="none" rtlCol="0">
            <a:spAutoFit/>
          </a:bodyPr>
          <a:lstStyle/>
          <a:p>
            <a:r>
              <a:rPr lang="da-DK" sz="1100" dirty="0">
                <a:solidFill>
                  <a:schemeClr val="accent5">
                    <a:lumMod val="40000"/>
                    <a:lumOff val="60000"/>
                  </a:schemeClr>
                </a:solidFill>
                <a:latin typeface="Trebuchet MS" panose="020B0603020202020204" pitchFamily="34" charset="0"/>
              </a:rPr>
              <a:t>5-9 MÅNEDER AFHÆNGIG AF OMFANG</a:t>
            </a:r>
          </a:p>
        </p:txBody>
      </p:sp>
      <p:sp>
        <p:nvSpPr>
          <p:cNvPr id="49" name="Venstre klammeparentes 48">
            <a:extLst>
              <a:ext uri="{FF2B5EF4-FFF2-40B4-BE49-F238E27FC236}">
                <a16:creationId xmlns:a16="http://schemas.microsoft.com/office/drawing/2014/main" id="{E9517AE4-0F91-4CFF-819A-625C533F2956}"/>
              </a:ext>
            </a:extLst>
          </p:cNvPr>
          <p:cNvSpPr/>
          <p:nvPr/>
        </p:nvSpPr>
        <p:spPr>
          <a:xfrm rot="5400000">
            <a:off x="5392065" y="-1857494"/>
            <a:ext cx="261611" cy="6424091"/>
          </a:xfrm>
          <a:prstGeom prst="leftBrace">
            <a:avLst/>
          </a:prstGeom>
          <a:ln w="127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64" name="Tekstfelt 63">
            <a:extLst>
              <a:ext uri="{FF2B5EF4-FFF2-40B4-BE49-F238E27FC236}">
                <a16:creationId xmlns:a16="http://schemas.microsoft.com/office/drawing/2014/main" id="{ADA91F19-591A-45F5-92D9-142B113221C0}"/>
              </a:ext>
            </a:extLst>
          </p:cNvPr>
          <p:cNvSpPr txBox="1"/>
          <p:nvPr/>
        </p:nvSpPr>
        <p:spPr>
          <a:xfrm>
            <a:off x="692203" y="6207233"/>
            <a:ext cx="8038759" cy="276999"/>
          </a:xfrm>
          <a:prstGeom prst="rect">
            <a:avLst/>
          </a:prstGeom>
          <a:noFill/>
        </p:spPr>
        <p:txBody>
          <a:bodyPr wrap="square" rtlCol="0">
            <a:spAutoFit/>
          </a:bodyPr>
          <a:lstStyle/>
          <a:p>
            <a:r>
              <a:rPr lang="da-DK" sz="1200" dirty="0">
                <a:latin typeface="Trebuchet MS" panose="020B0603020202020204" pitchFamily="34" charset="0"/>
              </a:rPr>
              <a:t>Udviklingen sker løbende. Udviklingen af de ændringer der udrulles i én måned, er typisk igangsat 5-9 måneder før</a:t>
            </a:r>
          </a:p>
        </p:txBody>
      </p:sp>
    </p:spTree>
    <p:extLst>
      <p:ext uri="{BB962C8B-B14F-4D97-AF65-F5344CB8AC3E}">
        <p14:creationId xmlns:p14="http://schemas.microsoft.com/office/powerpoint/2010/main" val="3384632884"/>
      </p:ext>
    </p:extLst>
  </p:cSld>
  <p:clrMapOvr>
    <a:masterClrMapping/>
  </p:clrMapOvr>
</p:sld>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KOMBIT">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400"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Trebuchet MS" panose="020B0603020202020204" pitchFamily="34" charset="0"/>
          </a:defRPr>
        </a:defPPr>
      </a:lstStyle>
    </a:txDef>
  </a:objectDefaults>
  <a:extraClrSchemeLst/>
  <a:custClrLst>
    <a:custClr name="KOMBIT Rød">
      <a:srgbClr val="C8102E"/>
    </a:custClr>
    <a:custClr name="Petroleum">
      <a:srgbClr val="007398"/>
    </a:custClr>
    <a:custClr name="Mørk Grøn">
      <a:srgbClr val="7A9A01"/>
    </a:custClr>
    <a:custClr name="Lilla">
      <a:srgbClr val="482F92"/>
    </a:custClr>
  </a:custClrLst>
  <a:extLst>
    <a:ext uri="{05A4C25C-085E-4340-85A3-A5531E510DB2}">
      <thm15:themeFamily xmlns:thm15="http://schemas.microsoft.com/office/thememl/2012/main" name="KOMBIT" id="{634E2D82-01D9-419D-8DEC-1637960FB904}" vid="{47408BA0-DC7D-470C-9CEA-4EE6001920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wnload xmlns="4f09f5c1-b4f8-48fb-8c6e-a8b44e84b292" xsi:nil="true"/>
    <SAPA_x0020_emner xmlns="fc7bc9c2-b045-43a2-92b0-04dc6bea577d"/>
    <Kategori xmlns="4f09f5c1-b4f8-48fb-8c6e-a8b44e84b292" xsi:nil="true"/>
    <RoutingRuleDescription xmlns="http://schemas.microsoft.com/sharepoint/v3">Kommunikationspakker</RoutingRuleDescription>
    <nummer xmlns="4f09f5c1-b4f8-48fb-8c6e-a8b44e84b292" xsi:nil="true"/>
    <overskrift_x0020_2 xmlns="4f09f5c1-b4f8-48fb-8c6e-a8b44e84b2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3B2826132E6394097E076E8373EF2A4" ma:contentTypeVersion="10" ma:contentTypeDescription="Opret et nyt dokument." ma:contentTypeScope="" ma:versionID="81fc76bb0835d940592f2fa17fb7f1be">
  <xsd:schema xmlns:xsd="http://www.w3.org/2001/XMLSchema" xmlns:xs="http://www.w3.org/2001/XMLSchema" xmlns:p="http://schemas.microsoft.com/office/2006/metadata/properties" xmlns:ns1="http://schemas.microsoft.com/sharepoint/v3" xmlns:ns2="fc7bc9c2-b045-43a2-92b0-04dc6bea577d" xmlns:ns4="4f09f5c1-b4f8-48fb-8c6e-a8b44e84b292" targetNamespace="http://schemas.microsoft.com/office/2006/metadata/properties" ma:root="true" ma:fieldsID="13d688cf7489e27e950f3563b0a36902" ns1:_="" ns2:_="" ns4:_="">
    <xsd:import namespace="http://schemas.microsoft.com/sharepoint/v3"/>
    <xsd:import namespace="fc7bc9c2-b045-43a2-92b0-04dc6bea577d"/>
    <xsd:import namespace="4f09f5c1-b4f8-48fb-8c6e-a8b44e84b292"/>
    <xsd:element name="properties">
      <xsd:complexType>
        <xsd:sequence>
          <xsd:element name="documentManagement">
            <xsd:complexType>
              <xsd:all>
                <xsd:element ref="ns1:RoutingRuleDescription"/>
                <xsd:element ref="ns2:SAPA_x0020_emner" minOccurs="0"/>
                <xsd:element ref="ns4:nummer" minOccurs="0"/>
                <xsd:element ref="ns4:overskrift_x0020_2" minOccurs="0"/>
                <xsd:element ref="ns4:Download" minOccurs="0"/>
                <xsd:element ref="ns4:Kategori"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 ma:description="prut"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7bc9c2-b045-43a2-92b0-04dc6bea577d" elementFormDefault="qualified">
    <xsd:import namespace="http://schemas.microsoft.com/office/2006/documentManagement/types"/>
    <xsd:import namespace="http://schemas.microsoft.com/office/infopath/2007/PartnerControls"/>
    <xsd:element name="SAPA_x0020_emner" ma:index="9" nillable="true" ma:displayName="SAPA emner" ma:internalName="SAPA_x0020_emner">
      <xsd:complexType>
        <xsd:complexContent>
          <xsd:extension base="dms:MultiChoice">
            <xsd:sequence>
              <xsd:element name="Value" maxOccurs="unbounded" minOccurs="0" nillable="true">
                <xsd:simpleType>
                  <xsd:restriction base="dms:Choice">
                    <xsd:enumeration value="Kommunenetværk"/>
                    <xsd:enumeration value="Kommunestyregruppe"/>
                    <xsd:enumeration value="Overbliksdokumenter"/>
                    <xsd:enumeration value="Overbliksdokumenter - arkiv"/>
                    <xsd:enumeration value="Redskaber, kommuneeksempler og andre materialer"/>
                    <xsd:enumeration value="Redskaber, kommuneeksempler og andre materialer - Arkiv"/>
                    <xsd:enumeration value="SAPA drejebog workshops"/>
                    <xsd:enumeration value="KIGO-opgaver"/>
                    <xsd:enumeration value="Teknisk dialog"/>
                    <xsd:enumeration value="For Snitfladeleverandører"/>
                    <xsd:enumeration value="Brugerrejser"/>
                    <xsd:enumeration value="Usecases"/>
                    <xsd:enumeration value="Kravspecifikation"/>
                    <xsd:enumeration value="SAPA video"/>
                    <xsd:enumeration value="SAPA visionstegning"/>
                    <xsd:enumeration value="Beskrivelse af SAPA"/>
                    <xsd:enumeration value="Høringsproces"/>
                    <xsd:enumeration value="Fælleskommunale støttesystemer"/>
                    <xsd:enumeration value="Brugergrænseflader"/>
                    <xsd:enumeration value="SAPA interimløsning"/>
                    <xsd:enumeration value="SAPA integrationsvilkår"/>
                    <xsd:enumeration value="SAPA-løsningen"/>
                    <xsd:enumeration value="Udkast til udbudsmateriale"/>
                    <xsd:enumeration value="KLIK-opgaver"/>
                    <xsd:enumeration value="Helhedsorienteret kontrol"/>
                  </xsd:restriction>
                </xsd:simpleType>
              </xsd:element>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09f5c1-b4f8-48fb-8c6e-a8b44e84b292" elementFormDefault="qualified">
    <xsd:import namespace="http://schemas.microsoft.com/office/2006/documentManagement/types"/>
    <xsd:import namespace="http://schemas.microsoft.com/office/infopath/2007/PartnerControls"/>
    <xsd:element name="nummer" ma:index="11" nillable="true" ma:displayName="nummer" ma:internalName="nummer">
      <xsd:simpleType>
        <xsd:restriction base="dms:Number"/>
      </xsd:simpleType>
    </xsd:element>
    <xsd:element name="overskrift_x0020_2" ma:index="12" nillable="true" ma:displayName="--" ma:internalName="overskrift_x0020_2">
      <xsd:simpleType>
        <xsd:restriction base="dms:Text">
          <xsd:maxLength value="255"/>
        </xsd:restriction>
      </xsd:simpleType>
    </xsd:element>
    <xsd:element name="Download" ma:index="13" nillable="true" ma:displayName="Download" ma:internalName="Download">
      <xsd:simpleType>
        <xsd:restriction base="dms:Text">
          <xsd:maxLength value="255"/>
        </xsd:restriction>
      </xsd:simpleType>
    </xsd:element>
    <xsd:element name="Kategori" ma:index="14" nillable="true" ma:displayName="Kategori" ma:format="Dropdown" ma:internalName="Kategori">
      <xsd:simpleType>
        <xsd:restriction base="dms:Choice">
          <xsd:enumeration value="Baggrundsmateriale"/>
          <xsd:enumeration value="Inspirationsmateriale"/>
          <xsd:enumeration value="Kommuneeksempel"/>
          <xsd:enumeration value="Skabelon"/>
          <xsd:enumeration value="Vejledning"/>
          <xsd:enumeration value="Værktøj"/>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ma:index="10"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3D019A-BF66-454C-859D-A2393B9C2AEE}">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sharepoint/v3"/>
    <ds:schemaRef ds:uri="http://schemas.microsoft.com/office/2006/documentManagement/types"/>
    <ds:schemaRef ds:uri="http://www.w3.org/XML/1998/namespace"/>
    <ds:schemaRef ds:uri="http://purl.org/dc/elements/1.1/"/>
    <ds:schemaRef ds:uri="a4003242-a3c5-4829-a8bf-2b338412ff0e"/>
    <ds:schemaRef ds:uri="e2a2998d-fc03-492e-9989-364687009f54"/>
    <ds:schemaRef ds:uri="http://schemas.microsoft.com/office/2006/metadata/properties"/>
  </ds:schemaRefs>
</ds:datastoreItem>
</file>

<file path=customXml/itemProps2.xml><?xml version="1.0" encoding="utf-8"?>
<ds:datastoreItem xmlns:ds="http://schemas.openxmlformats.org/officeDocument/2006/customXml" ds:itemID="{C64B3E56-DE0B-4D94-BE2E-D287BED27689}">
  <ds:schemaRefs>
    <ds:schemaRef ds:uri="http://schemas.microsoft.com/sharepoint/v3/contenttype/forms"/>
  </ds:schemaRefs>
</ds:datastoreItem>
</file>

<file path=customXml/itemProps3.xml><?xml version="1.0" encoding="utf-8"?>
<ds:datastoreItem xmlns:ds="http://schemas.openxmlformats.org/officeDocument/2006/customXml" ds:itemID="{14BEC569-C894-4E85-AA66-209460E0B343}"/>
</file>

<file path=docProps/app.xml><?xml version="1.0" encoding="utf-8"?>
<Properties xmlns="http://schemas.openxmlformats.org/officeDocument/2006/extended-properties" xmlns:vt="http://schemas.openxmlformats.org/officeDocument/2006/docPropsVTypes">
  <Template>Default Theme</Template>
  <TotalTime>1291</TotalTime>
  <Words>751</Words>
  <Application>Microsoft Office PowerPoint</Application>
  <PresentationFormat>Widescreen</PresentationFormat>
  <Paragraphs>110</Paragraphs>
  <Slides>8</Slides>
  <Notes>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Trebuchet MS</vt:lpstr>
      <vt:lpstr>KOMBIT</vt:lpstr>
      <vt:lpstr>Ændringsønskeportal</vt:lpstr>
      <vt:lpstr>PowerPoint-præsentation</vt:lpstr>
      <vt:lpstr>PowerPoint-præsentation</vt:lpstr>
      <vt:lpstr>Kvalificering af ændringsønsker</vt:lpstr>
      <vt:lpstr>Koordinering internt i kommunen</vt:lpstr>
      <vt:lpstr>Sådan udfylder du ændringsønskeportalen</vt:lpstr>
      <vt:lpstr>Hvad sker der med ændringsønskerne? </vt:lpstr>
      <vt:lpstr>Proces for udvikling af ændringsønsker i SAPA Forsimplet udgave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SAPA kommunikationspakke - ændringsønskeportal</dc:title>
  <dc:creator>Rebecca Wessel Knaack</dc:creator>
  <cp:keywords/>
  <cp:lastModifiedBy>Mimi Rasmussen</cp:lastModifiedBy>
  <cp:revision>9</cp:revision>
  <dcterms:created xsi:type="dcterms:W3CDTF">2019-10-24T13:03:49Z</dcterms:created>
  <dcterms:modified xsi:type="dcterms:W3CDTF">2019-11-15T12:45:32Z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0x01010053B2826132E6394097E076E8373EF2A4</vt:lpwstr>
  </property>
  <property fmtid="{D5CDD505-2E9C-101B-9397-08002B2CF9AE}" pid="3" name="_dlc_DocIdItemGuid">
    <vt:lpwstr>b641b08b-4c06-4cf3-986b-954512decc9e</vt:lpwstr>
  </property>
  <property fmtid="{D5CDD505-2E9C-101B-9397-08002B2CF9AE}" pid="4" name="Leverancetype">
    <vt:lpwstr>1583;#Præsentation|bb619a9a-a82c-4f9e-a1df-bd5417f80ab4</vt:lpwstr>
  </property>
  <property fmtid="{D5CDD505-2E9C-101B-9397-08002B2CF9AE}" pid="5" name="Interessenter">
    <vt:lpwstr>1510;#Kommune|cb094f3c-aa41-46ef-83a4-ebd3989a47b9</vt:lpwstr>
  </property>
  <property fmtid="{D5CDD505-2E9C-101B-9397-08002B2CF9AE}" pid="6" name="Leveranceemne">
    <vt:lpwstr/>
  </property>
</Properties>
</file>